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1" r:id="rId4"/>
    <p:sldId id="282" r:id="rId5"/>
    <p:sldId id="286" r:id="rId6"/>
    <p:sldId id="283" r:id="rId7"/>
    <p:sldId id="284" r:id="rId8"/>
    <p:sldId id="285" r:id="rId9"/>
    <p:sldId id="257" r:id="rId10"/>
    <p:sldId id="275" r:id="rId11"/>
    <p:sldId id="262" r:id="rId12"/>
    <p:sldId id="263" r:id="rId13"/>
    <p:sldId id="266" r:id="rId14"/>
    <p:sldId id="268" r:id="rId15"/>
    <p:sldId id="264" r:id="rId16"/>
    <p:sldId id="276" r:id="rId17"/>
    <p:sldId id="269" r:id="rId18"/>
    <p:sldId id="270" r:id="rId19"/>
    <p:sldId id="277" r:id="rId20"/>
    <p:sldId id="287" r:id="rId21"/>
    <p:sldId id="271" r:id="rId22"/>
    <p:sldId id="272" r:id="rId23"/>
    <p:sldId id="279" r:id="rId24"/>
    <p:sldId id="278" r:id="rId25"/>
    <p:sldId id="274" r:id="rId26"/>
    <p:sldId id="273" r:id="rId27"/>
    <p:sldId id="26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05.02.2024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05.02.2024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05.02.2024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05.02.2024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05.02.2024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05.02.2024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gif"/><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MUCTR-IKT-CPP/algorithms-2cpp" TargetMode="External"/><Relationship Id="rId4" Type="http://schemas.openxmlformats.org/officeDocument/2006/relationships/hyperlink" Target="https://docs.google.com/spreadsheets/d/17ay8ZIvD5wFp0-rIwXxFE8NxUB9UVOFnDtR4mgVYqsU/edit?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4945429"/>
            <a:ext cx="8650758"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ассистент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 ассистент кафедры ИКТ</a:t>
            </a:r>
          </a:p>
        </p:txBody>
      </p:sp>
      <p:sp>
        <p:nvSpPr>
          <p:cNvPr id="4" name="TextBox 3"/>
          <p:cNvSpPr txBox="1"/>
          <p:nvPr/>
        </p:nvSpPr>
        <p:spPr>
          <a:xfrm>
            <a:off x="1505585" y="2703547"/>
            <a:ext cx="9180839" cy="1450906"/>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Алгоритм. Модель </a:t>
            </a:r>
            <a:r>
              <a:rPr lang="en-US" sz="4500" b="1" dirty="0">
                <a:solidFill>
                  <a:schemeClr val="bg1"/>
                </a:solidFill>
                <a:latin typeface="Arial" panose="020B0604020202020204" pitchFamily="34" charset="0"/>
                <a:cs typeface="Arial" panose="020B0604020202020204" pitchFamily="34" charset="0"/>
              </a:rPr>
              <a:t>RAM</a:t>
            </a:r>
            <a:r>
              <a:rPr lang="ru-RU" sz="4500" b="1" dirty="0">
                <a:solidFill>
                  <a:schemeClr val="bg1"/>
                </a:solidFill>
                <a:latin typeface="Arial" panose="020B0604020202020204" pitchFamily="34" charset="0"/>
                <a:cs typeface="Arial" panose="020B0604020202020204" pitchFamily="34" charset="0"/>
              </a:rPr>
              <a:t>.</a:t>
            </a:r>
          </a:p>
          <a:p>
            <a:pPr algn="ctr"/>
            <a:r>
              <a:rPr lang="ru-RU" sz="4500" b="1" dirty="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Лучший и худший случай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случай</a:t>
            </a:r>
            <a:r>
              <a:rPr lang="ru-RU" sz="1400" dirty="0">
                <a:latin typeface="Arial" panose="020B0604020202020204" pitchFamily="34" charset="0"/>
                <a:cs typeface="Arial" panose="020B0604020202020204" pitchFamily="34" charset="0"/>
              </a:rPr>
              <a:t> –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a:latin typeface="Arial" panose="020B0604020202020204" pitchFamily="34" charset="0"/>
                    <a:cs typeface="Arial" panose="020B0604020202020204" pitchFamily="34" charset="0"/>
                  </a:rPr>
                  <a:t>RAM </a:t>
                </a:r>
                <a:r>
                  <a:rPr lang="ru-RU" sz="1400" dirty="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a:latin typeface="Arial" panose="020B0604020202020204" pitchFamily="34" charset="0"/>
                    <a:cs typeface="Arial" panose="020B0604020202020204" pitchFamily="34" charset="0"/>
                  </a:rPr>
                  <a:t>n</a:t>
                </a:r>
                <a:r>
                  <a:rPr lang="ru-RU" sz="1400" dirty="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Лопиталя</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Ω.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a:solidFill>
                  <a:schemeClr val="accent1">
                    <a:lumMod val="75000"/>
                  </a:schemeClr>
                </a:solidFill>
                <a:latin typeface="Arial" panose="020B0604020202020204" pitchFamily="34" charset="0"/>
                <a:cs typeface="Arial" panose="020B0604020202020204" pitchFamily="34" charset="0"/>
              </a:rPr>
              <a:t> большое</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a:latin typeface="Arial" panose="020B0604020202020204" pitchFamily="34" charset="0"/>
                    <a:cs typeface="Arial" panose="020B0604020202020204" pitchFamily="34" charset="0"/>
                  </a:rPr>
                  <a:t>g(n) </a:t>
                </a:r>
                <a:r>
                  <a:rPr lang="ru-RU" sz="1400" dirty="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Соотношение скоростей роста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a:latin typeface="Arial" panose="020B0604020202020204" pitchFamily="34" charset="0"/>
                              <a:cs typeface="Arial" panose="020B0604020202020204" pitchFamily="34" charset="0"/>
                            </a:rPr>
                            <a:t>Константная</a:t>
                          </a:r>
                        </a:p>
                      </a:txBody>
                      <a:tcPr/>
                    </a:tc>
                    <a:tc>
                      <a:txBody>
                        <a:bodyPr/>
                        <a:lstStyle/>
                        <a:p>
                          <a:r>
                            <a:rPr lang="ru-RU" sz="1400" dirty="0">
                              <a:latin typeface="Arial" panose="020B0604020202020204" pitchFamily="34" charset="0"/>
                              <a:cs typeface="Arial" panose="020B0604020202020204" pitchFamily="34" charset="0"/>
                            </a:rPr>
                            <a:t>Логарифмическая</a:t>
                          </a:r>
                        </a:p>
                      </a:txBody>
                      <a:tcPr/>
                    </a:tc>
                    <a:tc>
                      <a:txBody>
                        <a:bodyPr/>
                        <a:lstStyle/>
                        <a:p>
                          <a:r>
                            <a:rPr lang="ru-RU" sz="1400" dirty="0">
                              <a:latin typeface="Arial" panose="020B0604020202020204" pitchFamily="34" charset="0"/>
                              <a:cs typeface="Arial" panose="020B0604020202020204" pitchFamily="34" charset="0"/>
                            </a:rPr>
                            <a:t>Степень</a:t>
                          </a:r>
                          <a:r>
                            <a:rPr lang="ru-RU" sz="1400" baseline="0" dirty="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Степенная</a:t>
                          </a:r>
                          <a:r>
                            <a:rPr lang="en-US" sz="1400" dirty="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Линейная</a:t>
                          </a: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Квадратичная</a:t>
                          </a:r>
                        </a:p>
                      </a:txBody>
                      <a:tcPr/>
                    </a:tc>
                    <a:tc>
                      <a:txBody>
                        <a:bodyPr/>
                        <a:lstStyle/>
                        <a:p>
                          <a:r>
                            <a:rPr lang="ru-RU" sz="1400" dirty="0">
                              <a:latin typeface="Arial" panose="020B0604020202020204" pitchFamily="34" charset="0"/>
                              <a:cs typeface="Arial" panose="020B0604020202020204" pitchFamily="34" charset="0"/>
                            </a:rPr>
                            <a:t>Кубическая</a:t>
                          </a:r>
                        </a:p>
                      </a:txBody>
                      <a:tcPr/>
                    </a:tc>
                    <a:tc>
                      <a:txBody>
                        <a:bodyPr/>
                        <a:lstStyle/>
                        <a:p>
                          <a:r>
                            <a:rPr lang="ru-RU" sz="1400" dirty="0">
                              <a:latin typeface="Arial" panose="020B0604020202020204" pitchFamily="34" charset="0"/>
                              <a:cs typeface="Arial" panose="020B0604020202020204" pitchFamily="34" charset="0"/>
                            </a:rPr>
                            <a:t>Степенная</a:t>
                          </a:r>
                          <a:r>
                            <a:rPr lang="en-US" sz="1400" dirty="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a:latin typeface="Arial" panose="020B0604020202020204" pitchFamily="34" charset="0"/>
                              <a:cs typeface="Arial" panose="020B0604020202020204" pitchFamily="34" charset="0"/>
                            </a:rPr>
                            <a:t>Показательные</a:t>
                          </a: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Соотношение скоростей роста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Немного математики</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Сложение</a:t>
                </a:r>
                <a:r>
                  <a:rPr lang="en-US" sz="1400" dirty="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Умножение</a:t>
                </a:r>
                <a:r>
                  <a:rPr lang="en-US" sz="1400" dirty="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r>
                  <a:rPr lang="ru-RU" sz="1400" dirty="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Правила оценки конструкций</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Цикл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Вложенные циклы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циклов, т.е.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Последовательность циклов </a:t>
                </a:r>
                <a:r>
                  <a:rPr lang="en-US" sz="1400" dirty="0">
                    <a:latin typeface="Arial" panose="020B0604020202020204" pitchFamily="34" charset="0"/>
                    <a:cs typeface="Arial" panose="020B0604020202020204" pitchFamily="34" charset="0"/>
                  </a:rPr>
                  <a:t>FOR</a:t>
                </a:r>
                <a:r>
                  <a:rPr lang="ru-RU" sz="1400" dirty="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Чудные логарифмы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Выделяют </a:t>
                </a:r>
                <a:r>
                  <a:rPr lang="en-US" sz="1400" dirty="0">
                    <a:latin typeface="Arial" panose="020B0604020202020204" pitchFamily="34" charset="0"/>
                    <a:cs typeface="Arial" panose="020B0604020202020204" pitchFamily="34" charset="0"/>
                  </a:rPr>
                  <a:t>3</a:t>
                </a:r>
                <a:r>
                  <a:rPr lang="ru-RU" sz="1400" dirty="0">
                    <a:latin typeface="Arial" panose="020B0604020202020204" pitchFamily="34" charset="0"/>
                    <a:cs typeface="Arial" panose="020B0604020202020204" pitchFamily="34" charset="0"/>
                  </a:rPr>
                  <a:t> наиболее интересных типа логарифмов</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Десятичный(основание 10).</a:t>
                </a:r>
              </a:p>
              <a:p>
                <a:pPr>
                  <a:lnSpc>
                    <a:spcPct val="150000"/>
                  </a:lnSpc>
                </a:pPr>
                <a:r>
                  <a:rPr lang="ru-RU" sz="1400" dirty="0">
                    <a:latin typeface="Arial" panose="020B0604020202020204" pitchFamily="34" charset="0"/>
                    <a:cs typeface="Arial" panose="020B0604020202020204" pitchFamily="34" charset="0"/>
                  </a:rPr>
                  <a:t>Однако, из за того что логарифм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по сути является константой, то в нотации </a:t>
                </a:r>
                <a:r>
                  <a:rPr lang="en-US" sz="1400" dirty="0">
                    <a:latin typeface="Arial" panose="020B0604020202020204" pitchFamily="34" charset="0"/>
                    <a:cs typeface="Arial" panose="020B0604020202020204" pitchFamily="34" charset="0"/>
                  </a:rPr>
                  <a:t>O </a:t>
                </a:r>
                <a:r>
                  <a:rPr lang="ru-RU" sz="1400" dirty="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Контрольный вопрос</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4455835"/>
          </a:xfrm>
          <a:prstGeom prst="rect">
            <a:avLst/>
          </a:prstGeom>
          <a:noFill/>
        </p:spPr>
        <p:txBody>
          <a:bodyPr wrap="square" rtlCol="0">
            <a:spAutoFit/>
          </a:bodyPr>
          <a:lstStyle/>
          <a:p>
            <a:pPr>
              <a:lnSpc>
                <a:spcPct val="150000"/>
              </a:lnSpc>
            </a:pPr>
            <a:r>
              <a:rPr lang="ru-RU" sz="2400" dirty="0">
                <a:latin typeface="Arial" panose="020B0604020202020204" pitchFamily="34" charset="0"/>
                <a:cs typeface="Arial" panose="020B0604020202020204" pitchFamily="34" charset="0"/>
              </a:rPr>
              <a:t>Возьмите листочек, напишите на нем</a:t>
            </a:r>
            <a:r>
              <a:rPr lang="en-US" sz="2400" dirty="0">
                <a:latin typeface="Arial" panose="020B0604020202020204" pitchFamily="34" charset="0"/>
                <a:cs typeface="Arial" panose="020B0604020202020204" pitchFamily="34" charset="0"/>
              </a:rPr>
              <a:t>:</a:t>
            </a:r>
          </a:p>
          <a:p>
            <a:pPr>
              <a:lnSpc>
                <a:spcPct val="150000"/>
              </a:lnSpc>
            </a:pPr>
            <a:r>
              <a:rPr lang="ru-RU" sz="2400" dirty="0">
                <a:latin typeface="Arial" panose="020B0604020202020204" pitchFamily="34" charset="0"/>
                <a:cs typeface="Arial" panose="020B0604020202020204" pitchFamily="34" charset="0"/>
              </a:rPr>
              <a:t>ФИО</a:t>
            </a:r>
          </a:p>
          <a:p>
            <a:pPr>
              <a:lnSpc>
                <a:spcPct val="150000"/>
              </a:lnSpc>
            </a:pPr>
            <a:r>
              <a:rPr lang="ru-RU" sz="2400" dirty="0">
                <a:latin typeface="Arial" panose="020B0604020202020204" pitchFamily="34" charset="0"/>
                <a:cs typeface="Arial" panose="020B0604020202020204" pitchFamily="34" charset="0"/>
              </a:rPr>
              <a:t>Группа</a:t>
            </a:r>
          </a:p>
          <a:p>
            <a:pPr>
              <a:lnSpc>
                <a:spcPct val="150000"/>
              </a:lnSpc>
            </a:pPr>
            <a:r>
              <a:rPr lang="ru-RU" sz="2400" dirty="0">
                <a:latin typeface="Arial" panose="020B0604020202020204" pitchFamily="34" charset="0"/>
                <a:cs typeface="Arial" panose="020B0604020202020204" pitchFamily="34" charset="0"/>
              </a:rPr>
              <a:t>Ответ</a:t>
            </a:r>
          </a:p>
          <a:p>
            <a:pPr>
              <a:lnSpc>
                <a:spcPct val="150000"/>
              </a:lnSpc>
            </a:pPr>
            <a:endParaRPr lang="ru-RU" sz="2400" dirty="0">
              <a:latin typeface="Arial" panose="020B0604020202020204" pitchFamily="34" charset="0"/>
              <a:cs typeface="Arial" panose="020B0604020202020204" pitchFamily="34" charset="0"/>
            </a:endParaRPr>
          </a:p>
          <a:p>
            <a:pPr>
              <a:lnSpc>
                <a:spcPct val="150000"/>
              </a:lnSpc>
            </a:pPr>
            <a:r>
              <a:rPr lang="ru-RU" sz="2400" dirty="0">
                <a:latin typeface="Arial" panose="020B0604020202020204" pitchFamily="34" charset="0"/>
                <a:cs typeface="Arial" panose="020B0604020202020204" pitchFamily="34" charset="0"/>
              </a:rPr>
              <a:t>Вопрос</a:t>
            </a:r>
            <a:r>
              <a:rPr lang="en-US" sz="2400" dirty="0">
                <a:latin typeface="Arial" panose="020B0604020202020204" pitchFamily="34" charset="0"/>
                <a:cs typeface="Arial" panose="020B0604020202020204" pitchFamily="34" charset="0"/>
              </a:rPr>
              <a:t>:</a:t>
            </a:r>
          </a:p>
          <a:p>
            <a:pPr>
              <a:lnSpc>
                <a:spcPct val="150000"/>
              </a:lnSpc>
            </a:pPr>
            <a:r>
              <a:rPr lang="ru-RU" sz="2400" dirty="0">
                <a:latin typeface="Arial" panose="020B0604020202020204" pitchFamily="34" charset="0"/>
                <a:cs typeface="Arial" panose="020B0604020202020204" pitchFamily="34" charset="0"/>
              </a:rPr>
              <a:t>Книга какого автора является </a:t>
            </a:r>
          </a:p>
          <a:p>
            <a:pPr>
              <a:lnSpc>
                <a:spcPct val="150000"/>
              </a:lnSpc>
            </a:pPr>
            <a:r>
              <a:rPr lang="ru-RU" sz="2400" dirty="0">
                <a:latin typeface="Arial" panose="020B0604020202020204" pitchFamily="34" charset="0"/>
                <a:cs typeface="Arial" panose="020B0604020202020204" pitchFamily="34" charset="0"/>
              </a:rPr>
              <a:t>основной для данного курса?</a:t>
            </a:r>
            <a:endParaRPr lang="en-US" sz="2400" dirty="0">
              <a:latin typeface="Arial" panose="020B0604020202020204" pitchFamily="34" charset="0"/>
              <a:cs typeface="Arial" panose="020B0604020202020204" pitchFamily="34" charset="0"/>
            </a:endParaRPr>
          </a:p>
        </p:txBody>
      </p:sp>
      <p:pic>
        <p:nvPicPr>
          <p:cNvPr id="10" name="Рисунок 9">
            <a:extLst>
              <a:ext uri="{FF2B5EF4-FFF2-40B4-BE49-F238E27FC236}">
                <a16:creationId xmlns:a16="http://schemas.microsoft.com/office/drawing/2014/main" id="{9EDB1990-C43D-44DE-9C86-17C869C27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74" y="1674623"/>
            <a:ext cx="4644585" cy="4598139"/>
          </a:xfrm>
          <a:prstGeom prst="rect">
            <a:avLst/>
          </a:prstGeom>
        </p:spPr>
      </p:pic>
    </p:spTree>
    <p:extLst>
      <p:ext uri="{BB962C8B-B14F-4D97-AF65-F5344CB8AC3E}">
        <p14:creationId xmlns:p14="http://schemas.microsoft.com/office/powerpoint/2010/main" val="178999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a:latin typeface="Arial" panose="020B0604020202020204" pitchFamily="34" charset="0"/>
                <a:cs typeface="Arial" panose="020B0604020202020204" pitchFamily="34" charset="0"/>
              </a:rPr>
              <a:t>Рассмотрим несколько сортировок</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a:t>https://academy.yandex.ru/posts/osnovnye-vidy-sortirovok-i-primery-ikh-realizatsii</a:t>
            </a:r>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пузырьком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a:latin typeface="Arial" panose="020B0604020202020204" pitchFamily="34" charset="0"/>
                    <a:cs typeface="Arial" panose="020B0604020202020204" pitchFamily="34" charset="0"/>
                  </a:rPr>
                  <a:t>пробегания</a:t>
                </a:r>
                <a:r>
                  <a:rPr lang="ru-RU" sz="1400" dirty="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a:t>function </a:t>
            </a:r>
            <a:r>
              <a:rPr lang="en-US" dirty="0" err="1"/>
              <a:t>bubbleSort</a:t>
            </a:r>
            <a:r>
              <a:rPr lang="en-US" dirty="0"/>
              <a:t>(a):</a:t>
            </a:r>
          </a:p>
          <a:p>
            <a:r>
              <a:rPr lang="en-US" dirty="0"/>
              <a:t>  for </a:t>
            </a:r>
            <a:r>
              <a:rPr lang="en-US" dirty="0" err="1"/>
              <a:t>i</a:t>
            </a:r>
            <a:r>
              <a:rPr lang="en-US" dirty="0"/>
              <a:t> = 0 to n - 2</a:t>
            </a:r>
          </a:p>
          <a:p>
            <a:r>
              <a:rPr lang="en-US" dirty="0"/>
              <a:t>    for j = 0 to n - 2</a:t>
            </a:r>
          </a:p>
          <a:p>
            <a:r>
              <a:rPr lang="en-US" dirty="0"/>
              <a:t>      if a[j] &gt; a[j + 1]</a:t>
            </a:r>
          </a:p>
          <a:p>
            <a:r>
              <a:rPr lang="en-US" dirty="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перемешиванием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выбором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a:latin typeface="Arial" panose="020B0604020202020204" pitchFamily="34" charset="0"/>
                    <a:cs typeface="Arial" panose="020B0604020202020204" pitchFamily="34" charset="0"/>
                  </a:rPr>
                  <a:t> - средний случай</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Быстрая сортировка</a:t>
            </a: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a:latin typeface="Arial" panose="020B0604020202020204" pitchFamily="34" charset="0"/>
                  <a:cs typeface="Arial" panose="020B0604020202020204" pitchFamily="34" charset="0"/>
                </a:endParaRPr>
              </a:p>
              <a:p>
                <a:endParaRPr lang="ru-RU" sz="1400" i="1" dirty="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p>
            </p:txBody>
          </p:sp>
        </mc:Choice>
        <mc:Fallback xmlns="">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Сортировка слиянием</a:t>
            </a: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Сортировки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Вводное слово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Rectangle 79">
            <a:extLst>
              <a:ext uri="{FF2B5EF4-FFF2-40B4-BE49-F238E27FC236}">
                <a16:creationId xmlns:a16="http://schemas.microsoft.com/office/drawing/2014/main" id="{B5AF3795-A2F1-47D1-92CC-350D43672DD5}"/>
              </a:ext>
            </a:extLst>
          </p:cNvPr>
          <p:cNvSpPr/>
          <p:nvPr/>
        </p:nvSpPr>
        <p:spPr>
          <a:xfrm>
            <a:off x="1455227" y="1043189"/>
            <a:ext cx="46922" cy="11246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 name="Rectangle 80">
            <a:extLst>
              <a:ext uri="{FF2B5EF4-FFF2-40B4-BE49-F238E27FC236}">
                <a16:creationId xmlns:a16="http://schemas.microsoft.com/office/drawing/2014/main" id="{AA956C5B-61AD-4BE0-AA1E-C381EE54CD04}"/>
              </a:ext>
            </a:extLst>
          </p:cNvPr>
          <p:cNvSpPr/>
          <p:nvPr/>
        </p:nvSpPr>
        <p:spPr>
          <a:xfrm>
            <a:off x="3650328" y="1043189"/>
            <a:ext cx="45719" cy="2466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2" name="Rectangle 81">
            <a:extLst>
              <a:ext uri="{FF2B5EF4-FFF2-40B4-BE49-F238E27FC236}">
                <a16:creationId xmlns:a16="http://schemas.microsoft.com/office/drawing/2014/main" id="{F2BBE192-28F1-4C8C-95D3-B799E8A2638B}"/>
              </a:ext>
            </a:extLst>
          </p:cNvPr>
          <p:cNvSpPr/>
          <p:nvPr/>
        </p:nvSpPr>
        <p:spPr>
          <a:xfrm>
            <a:off x="5845747" y="1043189"/>
            <a:ext cx="46922" cy="1124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 name="Rectangle 82">
            <a:extLst>
              <a:ext uri="{FF2B5EF4-FFF2-40B4-BE49-F238E27FC236}">
                <a16:creationId xmlns:a16="http://schemas.microsoft.com/office/drawing/2014/main" id="{4877DE4E-6868-4444-8D29-5B092F0C1D34}"/>
              </a:ext>
            </a:extLst>
          </p:cNvPr>
          <p:cNvSpPr/>
          <p:nvPr/>
        </p:nvSpPr>
        <p:spPr>
          <a:xfrm>
            <a:off x="8041007" y="1043189"/>
            <a:ext cx="45719" cy="2463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4" name="Rectangle 83">
            <a:extLst>
              <a:ext uri="{FF2B5EF4-FFF2-40B4-BE49-F238E27FC236}">
                <a16:creationId xmlns:a16="http://schemas.microsoft.com/office/drawing/2014/main" id="{7768A5FB-A609-4E44-9054-5FBF2C6129FF}"/>
              </a:ext>
            </a:extLst>
          </p:cNvPr>
          <p:cNvSpPr/>
          <p:nvPr/>
        </p:nvSpPr>
        <p:spPr>
          <a:xfrm>
            <a:off x="10236266" y="1043189"/>
            <a:ext cx="46923" cy="1124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5" name="자유형: 도형 48">
            <a:extLst>
              <a:ext uri="{FF2B5EF4-FFF2-40B4-BE49-F238E27FC236}">
                <a16:creationId xmlns:a16="http://schemas.microsoft.com/office/drawing/2014/main" id="{646AC701-2120-4CB2-9487-3B20D87E5E38}"/>
              </a:ext>
            </a:extLst>
          </p:cNvPr>
          <p:cNvSpPr>
            <a:spLocks noChangeAspect="1"/>
          </p:cNvSpPr>
          <p:nvPr/>
        </p:nvSpPr>
        <p:spPr>
          <a:xfrm rot="10800000">
            <a:off x="1027487" y="2167852"/>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6" name="자유형: 도형 49">
            <a:extLst>
              <a:ext uri="{FF2B5EF4-FFF2-40B4-BE49-F238E27FC236}">
                <a16:creationId xmlns:a16="http://schemas.microsoft.com/office/drawing/2014/main" id="{D434532E-31A4-4E76-B07E-2FA9A093C436}"/>
              </a:ext>
            </a:extLst>
          </p:cNvPr>
          <p:cNvSpPr>
            <a:spLocks noChangeAspect="1"/>
          </p:cNvSpPr>
          <p:nvPr/>
        </p:nvSpPr>
        <p:spPr>
          <a:xfrm rot="10800000">
            <a:off x="3222588"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자유형: 도형 50">
            <a:extLst>
              <a:ext uri="{FF2B5EF4-FFF2-40B4-BE49-F238E27FC236}">
                <a16:creationId xmlns:a16="http://schemas.microsoft.com/office/drawing/2014/main" id="{A351603B-6EE3-43E1-A3E6-912E0241C7E7}"/>
              </a:ext>
            </a:extLst>
          </p:cNvPr>
          <p:cNvSpPr>
            <a:spLocks noChangeAspect="1"/>
          </p:cNvSpPr>
          <p:nvPr/>
        </p:nvSpPr>
        <p:spPr>
          <a:xfrm rot="10800000">
            <a:off x="5418007" y="2162818"/>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자유형: 도형 51">
            <a:extLst>
              <a:ext uri="{FF2B5EF4-FFF2-40B4-BE49-F238E27FC236}">
                <a16:creationId xmlns:a16="http://schemas.microsoft.com/office/drawing/2014/main" id="{C2113A83-9BFC-4A17-8BBA-475DA1F919CF}"/>
              </a:ext>
            </a:extLst>
          </p:cNvPr>
          <p:cNvSpPr>
            <a:spLocks noChangeAspect="1"/>
          </p:cNvSpPr>
          <p:nvPr/>
        </p:nvSpPr>
        <p:spPr>
          <a:xfrm rot="10800000">
            <a:off x="7611739"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9" name="자유형: 도형 69">
            <a:extLst>
              <a:ext uri="{FF2B5EF4-FFF2-40B4-BE49-F238E27FC236}">
                <a16:creationId xmlns:a16="http://schemas.microsoft.com/office/drawing/2014/main" id="{4925EFD3-FD00-47C4-B824-394B9F66922C}"/>
              </a:ext>
            </a:extLst>
          </p:cNvPr>
          <p:cNvSpPr>
            <a:spLocks noChangeAspect="1"/>
          </p:cNvSpPr>
          <p:nvPr/>
        </p:nvSpPr>
        <p:spPr>
          <a:xfrm rot="10800000">
            <a:off x="9808528" y="2157784"/>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Synergistically utilize technically sound portals with frictionless chains. Dramatically customize…">
            <a:extLst>
              <a:ext uri="{FF2B5EF4-FFF2-40B4-BE49-F238E27FC236}">
                <a16:creationId xmlns:a16="http://schemas.microsoft.com/office/drawing/2014/main" id="{D5993AF8-0481-4F43-82DF-95895F0A539F}"/>
              </a:ext>
            </a:extLst>
          </p:cNvPr>
          <p:cNvSpPr txBox="1"/>
          <p:nvPr/>
        </p:nvSpPr>
        <p:spPr>
          <a:xfrm>
            <a:off x="381300" y="4028553"/>
            <a:ext cx="2195261" cy="430887"/>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Журнал посещений</a:t>
            </a:r>
          </a:p>
          <a:p>
            <a:pPr algn="ctr"/>
            <a:r>
              <a:rPr lang="ru-RU" altLang="ko-KR" sz="1400" dirty="0">
                <a:solidFill>
                  <a:schemeClr val="tx1">
                    <a:lumMod val="75000"/>
                    <a:lumOff val="25000"/>
                  </a:schemeClr>
                </a:solidFill>
                <a:cs typeface="Arial" pitchFamily="34" charset="0"/>
              </a:rPr>
              <a:t>Доступен по </a:t>
            </a:r>
            <a:r>
              <a:rPr lang="ru-RU" altLang="ko-KR" sz="1400" dirty="0">
                <a:solidFill>
                  <a:schemeClr val="tx1">
                    <a:lumMod val="75000"/>
                    <a:lumOff val="25000"/>
                  </a:schemeClr>
                </a:solidFill>
                <a:cs typeface="Arial" pitchFamily="34" charset="0"/>
                <a:hlinkClick r:id="rId4"/>
              </a:rPr>
              <a:t>ссылке</a:t>
            </a:r>
            <a:r>
              <a:rPr lang="en-US" altLang="ko-KR" sz="1400" dirty="0">
                <a:solidFill>
                  <a:schemeClr val="tx1">
                    <a:lumMod val="75000"/>
                    <a:lumOff val="25000"/>
                  </a:schemeClr>
                </a:solidFill>
                <a:cs typeface="Arial" pitchFamily="34" charset="0"/>
              </a:rPr>
              <a:t>:</a:t>
            </a:r>
            <a:endParaRPr lang="ru-RU" altLang="ko-KR" sz="1400" dirty="0">
              <a:solidFill>
                <a:schemeClr val="tx1">
                  <a:lumMod val="75000"/>
                  <a:lumOff val="25000"/>
                </a:schemeClr>
              </a:solidFill>
              <a:cs typeface="Arial" pitchFamily="34" charset="0"/>
            </a:endParaRPr>
          </a:p>
        </p:txBody>
      </p:sp>
      <p:sp>
        <p:nvSpPr>
          <p:cNvPr id="26" name="Synergistically utilize technically sound portals with frictionless chains. Dramatically customize…">
            <a:extLst>
              <a:ext uri="{FF2B5EF4-FFF2-40B4-BE49-F238E27FC236}">
                <a16:creationId xmlns:a16="http://schemas.microsoft.com/office/drawing/2014/main" id="{54BB0E99-AE02-4C6E-95FC-B638D46594A6}"/>
              </a:ext>
            </a:extLst>
          </p:cNvPr>
          <p:cNvSpPr txBox="1"/>
          <p:nvPr/>
        </p:nvSpPr>
        <p:spPr>
          <a:xfrm>
            <a:off x="2552856" y="5178480"/>
            <a:ext cx="2195261" cy="861774"/>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Репозиторий курса</a:t>
            </a:r>
          </a:p>
          <a:p>
            <a:pPr algn="ctr"/>
            <a:r>
              <a:rPr lang="ru-RU" altLang="ko-KR" sz="1400" dirty="0">
                <a:solidFill>
                  <a:schemeClr val="tx1">
                    <a:lumMod val="75000"/>
                    <a:lumOff val="25000"/>
                  </a:schemeClr>
                </a:solidFill>
                <a:cs typeface="Arial" pitchFamily="34" charset="0"/>
                <a:hlinkClick r:id="rId5"/>
              </a:rPr>
              <a:t>Репозиторий</a:t>
            </a:r>
            <a:r>
              <a:rPr lang="ru-RU" altLang="ko-KR" sz="1400" dirty="0">
                <a:solidFill>
                  <a:schemeClr val="tx1">
                    <a:lumMod val="75000"/>
                    <a:lumOff val="25000"/>
                  </a:schemeClr>
                </a:solidFill>
                <a:cs typeface="Arial" pitchFamily="34" charset="0"/>
              </a:rPr>
              <a:t> содержит лекции прошлого года, а так же лекции нынешнего года. </a:t>
            </a:r>
          </a:p>
        </p:txBody>
      </p:sp>
      <p:sp>
        <p:nvSpPr>
          <p:cNvPr id="27" name="Synergistically utilize technically sound portals with frictionless chains. Dramatically customize…">
            <a:extLst>
              <a:ext uri="{FF2B5EF4-FFF2-40B4-BE49-F238E27FC236}">
                <a16:creationId xmlns:a16="http://schemas.microsoft.com/office/drawing/2014/main" id="{10B4DF4C-3B52-4A47-8620-87B025DCB1E0}"/>
              </a:ext>
            </a:extLst>
          </p:cNvPr>
          <p:cNvSpPr txBox="1"/>
          <p:nvPr/>
        </p:nvSpPr>
        <p:spPr>
          <a:xfrm>
            <a:off x="4771820" y="4039729"/>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Справочный материал</a:t>
            </a:r>
          </a:p>
          <a:p>
            <a:pPr algn="ctr"/>
            <a:r>
              <a:rPr lang="ru-RU" altLang="ko-KR" sz="1400" dirty="0">
                <a:solidFill>
                  <a:schemeClr val="tx1">
                    <a:lumMod val="75000"/>
                    <a:lumOff val="25000"/>
                  </a:schemeClr>
                </a:solidFill>
                <a:cs typeface="Arial" pitchFamily="34" charset="0"/>
              </a:rPr>
              <a:t>Те, кому не хватит лекций или кто воспринимает их не лучшим образом, предлагаю подборку книг</a:t>
            </a:r>
            <a:r>
              <a:rPr lang="en-US" altLang="ko-KR" sz="1400" dirty="0">
                <a:solidFill>
                  <a:schemeClr val="tx1">
                    <a:lumMod val="75000"/>
                    <a:lumOff val="25000"/>
                  </a:schemeClr>
                </a:solidFill>
                <a:cs typeface="Arial" pitchFamily="34" charset="0"/>
              </a:rPr>
              <a:t> </a:t>
            </a:r>
            <a:r>
              <a:rPr lang="ru-RU" altLang="ko-KR" sz="1400" dirty="0">
                <a:solidFill>
                  <a:schemeClr val="tx1">
                    <a:lumMod val="75000"/>
                    <a:lumOff val="25000"/>
                  </a:schemeClr>
                </a:solidFill>
                <a:cs typeface="Arial" pitchFamily="34" charset="0"/>
              </a:rPr>
              <a:t>в </a:t>
            </a:r>
            <a:r>
              <a:rPr lang="ru-RU" altLang="ko-KR" sz="1400" dirty="0" err="1">
                <a:solidFill>
                  <a:schemeClr val="tx1">
                    <a:lumMod val="75000"/>
                    <a:lumOff val="25000"/>
                  </a:schemeClr>
                </a:solidFill>
                <a:cs typeface="Arial" pitchFamily="34" charset="0"/>
              </a:rPr>
              <a:t>репозиторий</a:t>
            </a:r>
            <a:r>
              <a:rPr lang="ru-RU" altLang="ko-KR" sz="1400" dirty="0">
                <a:solidFill>
                  <a:schemeClr val="tx1">
                    <a:lumMod val="75000"/>
                    <a:lumOff val="25000"/>
                  </a:schemeClr>
                </a:solidFill>
                <a:cs typeface="Arial" pitchFamily="34" charset="0"/>
              </a:rPr>
              <a:t>. </a:t>
            </a:r>
          </a:p>
        </p:txBody>
      </p:sp>
      <p:sp>
        <p:nvSpPr>
          <p:cNvPr id="28" name="Synergistically utilize technically sound portals with frictionless chains. Dramatically customize…">
            <a:extLst>
              <a:ext uri="{FF2B5EF4-FFF2-40B4-BE49-F238E27FC236}">
                <a16:creationId xmlns:a16="http://schemas.microsoft.com/office/drawing/2014/main" id="{B65A290E-7247-4783-AA04-0EDD7D84D264}"/>
              </a:ext>
            </a:extLst>
          </p:cNvPr>
          <p:cNvSpPr txBox="1"/>
          <p:nvPr/>
        </p:nvSpPr>
        <p:spPr>
          <a:xfrm>
            <a:off x="6990783" y="5178480"/>
            <a:ext cx="2195261" cy="1508105"/>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Нас ожидает</a:t>
            </a:r>
          </a:p>
          <a:p>
            <a:pPr algn="ctr"/>
            <a:r>
              <a:rPr lang="ru-RU" altLang="ko-KR" sz="1400" dirty="0">
                <a:solidFill>
                  <a:schemeClr val="tx1">
                    <a:lumMod val="75000"/>
                    <a:lumOff val="25000"/>
                  </a:schemeClr>
                </a:solidFill>
                <a:cs typeface="Arial" pitchFamily="34" charset="0"/>
              </a:rPr>
              <a:t>12 лекций(максимум 10 баллов) и 12(максимум 50 баллов) лабораторных работ, если все пойдет по плану. Примерный план описан в таблице с журналом. </a:t>
            </a:r>
          </a:p>
        </p:txBody>
      </p:sp>
      <p:sp>
        <p:nvSpPr>
          <p:cNvPr id="29" name="Synergistically utilize technically sound portals with frictionless chains. Dramatically customize…">
            <a:extLst>
              <a:ext uri="{FF2B5EF4-FFF2-40B4-BE49-F238E27FC236}">
                <a16:creationId xmlns:a16="http://schemas.microsoft.com/office/drawing/2014/main" id="{8A890701-10DD-4FBC-AA1B-F6C3E05BFCB7}"/>
              </a:ext>
            </a:extLst>
          </p:cNvPr>
          <p:cNvSpPr txBox="1"/>
          <p:nvPr/>
        </p:nvSpPr>
        <p:spPr>
          <a:xfrm>
            <a:off x="9162339" y="4028553"/>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a:solidFill>
                  <a:srgbClr val="C00000"/>
                </a:solidFill>
                <a:cs typeface="Arial" pitchFamily="34" charset="0"/>
              </a:rPr>
              <a:t>Чем все закончится?</a:t>
            </a:r>
          </a:p>
          <a:p>
            <a:pPr algn="ctr"/>
            <a:r>
              <a:rPr lang="ru-RU" altLang="ko-KR" sz="1400" dirty="0">
                <a:solidFill>
                  <a:schemeClr val="tx1">
                    <a:lumMod val="75000"/>
                    <a:lumOff val="25000"/>
                  </a:schemeClr>
                </a:solidFill>
                <a:cs typeface="Arial" pitchFamily="34" charset="0"/>
              </a:rPr>
              <a:t>Предмет имеет статус экзамена, поэтому в семестре набираем 60 баллов, и далее экзамен на 40 баллов.. </a:t>
            </a:r>
          </a:p>
        </p:txBody>
      </p:sp>
      <p:grpSp>
        <p:nvGrpSpPr>
          <p:cNvPr id="32" name="Group 1125"/>
          <p:cNvGrpSpPr/>
          <p:nvPr/>
        </p:nvGrpSpPr>
        <p:grpSpPr>
          <a:xfrm>
            <a:off x="3473763" y="4239325"/>
            <a:ext cx="400050" cy="552451"/>
            <a:chOff x="7304088" y="5778500"/>
            <a:chExt cx="400050" cy="552451"/>
          </a:xfrm>
          <a:solidFill>
            <a:srgbClr val="000000"/>
          </a:solidFill>
        </p:grpSpPr>
        <p:sp>
          <p:nvSpPr>
            <p:cNvPr id="33" name="Freeform 517"/>
            <p:cNvSpPr>
              <a:spLocks noEditPoints="1"/>
            </p:cNvSpPr>
            <p:nvPr/>
          </p:nvSpPr>
          <p:spPr bwMode="auto">
            <a:xfrm>
              <a:off x="7304088" y="5778500"/>
              <a:ext cx="400050" cy="296863"/>
            </a:xfrm>
            <a:custGeom>
              <a:avLst/>
              <a:gdLst>
                <a:gd name="T0" fmla="*/ 1167 w 2525"/>
                <a:gd name="T1" fmla="*/ 165 h 1874"/>
                <a:gd name="T2" fmla="*/ 971 w 2525"/>
                <a:gd name="T3" fmla="*/ 265 h 1874"/>
                <a:gd name="T4" fmla="*/ 825 w 2525"/>
                <a:gd name="T5" fmla="*/ 429 h 1874"/>
                <a:gd name="T6" fmla="*/ 761 w 2525"/>
                <a:gd name="T7" fmla="*/ 515 h 1874"/>
                <a:gd name="T8" fmla="*/ 681 w 2525"/>
                <a:gd name="T9" fmla="*/ 507 h 1874"/>
                <a:gd name="T10" fmla="*/ 547 w 2525"/>
                <a:gd name="T11" fmla="*/ 511 h 1874"/>
                <a:gd name="T12" fmla="*/ 426 w 2525"/>
                <a:gd name="T13" fmla="*/ 589 h 1874"/>
                <a:gd name="T14" fmla="*/ 365 w 2525"/>
                <a:gd name="T15" fmla="*/ 721 h 1874"/>
                <a:gd name="T16" fmla="*/ 377 w 2525"/>
                <a:gd name="T17" fmla="*/ 849 h 1874"/>
                <a:gd name="T18" fmla="*/ 371 w 2525"/>
                <a:gd name="T19" fmla="*/ 911 h 1874"/>
                <a:gd name="T20" fmla="*/ 270 w 2525"/>
                <a:gd name="T21" fmla="*/ 992 h 1874"/>
                <a:gd name="T22" fmla="*/ 167 w 2525"/>
                <a:gd name="T23" fmla="*/ 1151 h 1874"/>
                <a:gd name="T24" fmla="*/ 144 w 2525"/>
                <a:gd name="T25" fmla="*/ 1343 h 1874"/>
                <a:gd name="T26" fmla="*/ 212 w 2525"/>
                <a:gd name="T27" fmla="*/ 1533 h 1874"/>
                <a:gd name="T28" fmla="*/ 349 w 2525"/>
                <a:gd name="T29" fmla="*/ 1673 h 1874"/>
                <a:gd name="T30" fmla="*/ 531 w 2525"/>
                <a:gd name="T31" fmla="*/ 1734 h 1874"/>
                <a:gd name="T32" fmla="*/ 2084 w 2525"/>
                <a:gd name="T33" fmla="*/ 1695 h 1874"/>
                <a:gd name="T34" fmla="*/ 2252 w 2525"/>
                <a:gd name="T35" fmla="*/ 1572 h 1874"/>
                <a:gd name="T36" fmla="*/ 2358 w 2525"/>
                <a:gd name="T37" fmla="*/ 1392 h 1874"/>
                <a:gd name="T38" fmla="*/ 2381 w 2525"/>
                <a:gd name="T39" fmla="*/ 1177 h 1874"/>
                <a:gd name="T40" fmla="*/ 2314 w 2525"/>
                <a:gd name="T41" fmla="*/ 973 h 1874"/>
                <a:gd name="T42" fmla="*/ 2173 w 2525"/>
                <a:gd name="T43" fmla="*/ 818 h 1874"/>
                <a:gd name="T44" fmla="*/ 1979 w 2525"/>
                <a:gd name="T45" fmla="*/ 736 h 1874"/>
                <a:gd name="T46" fmla="*/ 1926 w 2525"/>
                <a:gd name="T47" fmla="*/ 692 h 1874"/>
                <a:gd name="T48" fmla="*/ 1878 w 2525"/>
                <a:gd name="T49" fmla="*/ 502 h 1874"/>
                <a:gd name="T50" fmla="*/ 1752 w 2525"/>
                <a:gd name="T51" fmla="*/ 313 h 1874"/>
                <a:gd name="T52" fmla="*/ 1564 w 2525"/>
                <a:gd name="T53" fmla="*/ 187 h 1874"/>
                <a:gd name="T54" fmla="*/ 1333 w 2525"/>
                <a:gd name="T55" fmla="*/ 140 h 1874"/>
                <a:gd name="T56" fmla="*/ 1528 w 2525"/>
                <a:gd name="T57" fmla="*/ 26 h 1874"/>
                <a:gd name="T58" fmla="*/ 1757 w 2525"/>
                <a:gd name="T59" fmla="*/ 135 h 1874"/>
                <a:gd name="T60" fmla="*/ 1933 w 2525"/>
                <a:gd name="T61" fmla="*/ 312 h 1874"/>
                <a:gd name="T62" fmla="*/ 2040 w 2525"/>
                <a:gd name="T63" fmla="*/ 544 h 1874"/>
                <a:gd name="T64" fmla="*/ 2217 w 2525"/>
                <a:gd name="T65" fmla="*/ 679 h 1874"/>
                <a:gd name="T66" fmla="*/ 2391 w 2525"/>
                <a:gd name="T67" fmla="*/ 837 h 1874"/>
                <a:gd name="T68" fmla="*/ 2498 w 2525"/>
                <a:gd name="T69" fmla="*/ 1050 h 1874"/>
                <a:gd name="T70" fmla="*/ 2522 w 2525"/>
                <a:gd name="T71" fmla="*/ 1295 h 1874"/>
                <a:gd name="T72" fmla="*/ 2455 w 2525"/>
                <a:gd name="T73" fmla="*/ 1525 h 1874"/>
                <a:gd name="T74" fmla="*/ 2314 w 2525"/>
                <a:gd name="T75" fmla="*/ 1712 h 1874"/>
                <a:gd name="T76" fmla="*/ 2114 w 2525"/>
                <a:gd name="T77" fmla="*/ 1835 h 1874"/>
                <a:gd name="T78" fmla="*/ 1937 w 2525"/>
                <a:gd name="T79" fmla="*/ 1874 h 1874"/>
                <a:gd name="T80" fmla="*/ 469 w 2525"/>
                <a:gd name="T81" fmla="*/ 1868 h 1874"/>
                <a:gd name="T82" fmla="*/ 264 w 2525"/>
                <a:gd name="T83" fmla="*/ 1783 h 1874"/>
                <a:gd name="T84" fmla="*/ 103 w 2525"/>
                <a:gd name="T85" fmla="*/ 1622 h 1874"/>
                <a:gd name="T86" fmla="*/ 13 w 2525"/>
                <a:gd name="T87" fmla="*/ 1410 h 1874"/>
                <a:gd name="T88" fmla="*/ 10 w 2525"/>
                <a:gd name="T89" fmla="*/ 1187 h 1874"/>
                <a:gd name="T90" fmla="*/ 87 w 2525"/>
                <a:gd name="T91" fmla="*/ 994 h 1874"/>
                <a:gd name="T92" fmla="*/ 230 w 2525"/>
                <a:gd name="T93" fmla="*/ 843 h 1874"/>
                <a:gd name="T94" fmla="*/ 233 w 2525"/>
                <a:gd name="T95" fmla="*/ 661 h 1874"/>
                <a:gd name="T96" fmla="*/ 323 w 2525"/>
                <a:gd name="T97" fmla="*/ 494 h 1874"/>
                <a:gd name="T98" fmla="*/ 478 w 2525"/>
                <a:gd name="T99" fmla="*/ 386 h 1874"/>
                <a:gd name="T100" fmla="*/ 660 w 2525"/>
                <a:gd name="T101" fmla="*/ 361 h 1874"/>
                <a:gd name="T102" fmla="*/ 815 w 2525"/>
                <a:gd name="T103" fmla="*/ 214 h 1874"/>
                <a:gd name="T104" fmla="*/ 1022 w 2525"/>
                <a:gd name="T105" fmla="*/ 70 h 1874"/>
                <a:gd name="T106" fmla="*/ 1268 w 2525"/>
                <a:gd name="T107" fmla="*/ 3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5" h="1874">
                  <a:moveTo>
                    <a:pt x="1333" y="140"/>
                  </a:moveTo>
                  <a:lnTo>
                    <a:pt x="1277" y="143"/>
                  </a:lnTo>
                  <a:lnTo>
                    <a:pt x="1221" y="152"/>
                  </a:lnTo>
                  <a:lnTo>
                    <a:pt x="1167" y="165"/>
                  </a:lnTo>
                  <a:lnTo>
                    <a:pt x="1115" y="182"/>
                  </a:lnTo>
                  <a:lnTo>
                    <a:pt x="1065" y="206"/>
                  </a:lnTo>
                  <a:lnTo>
                    <a:pt x="1017" y="233"/>
                  </a:lnTo>
                  <a:lnTo>
                    <a:pt x="971" y="265"/>
                  </a:lnTo>
                  <a:lnTo>
                    <a:pt x="930" y="301"/>
                  </a:lnTo>
                  <a:lnTo>
                    <a:pt x="891" y="340"/>
                  </a:lnTo>
                  <a:lnTo>
                    <a:pt x="856" y="383"/>
                  </a:lnTo>
                  <a:lnTo>
                    <a:pt x="825" y="429"/>
                  </a:lnTo>
                  <a:lnTo>
                    <a:pt x="798" y="480"/>
                  </a:lnTo>
                  <a:lnTo>
                    <a:pt x="789" y="495"/>
                  </a:lnTo>
                  <a:lnTo>
                    <a:pt x="776" y="506"/>
                  </a:lnTo>
                  <a:lnTo>
                    <a:pt x="761" y="515"/>
                  </a:lnTo>
                  <a:lnTo>
                    <a:pt x="746" y="519"/>
                  </a:lnTo>
                  <a:lnTo>
                    <a:pt x="728" y="520"/>
                  </a:lnTo>
                  <a:lnTo>
                    <a:pt x="711" y="516"/>
                  </a:lnTo>
                  <a:lnTo>
                    <a:pt x="681" y="507"/>
                  </a:lnTo>
                  <a:lnTo>
                    <a:pt x="652" y="502"/>
                  </a:lnTo>
                  <a:lnTo>
                    <a:pt x="622" y="500"/>
                  </a:lnTo>
                  <a:lnTo>
                    <a:pt x="583" y="503"/>
                  </a:lnTo>
                  <a:lnTo>
                    <a:pt x="547" y="511"/>
                  </a:lnTo>
                  <a:lnTo>
                    <a:pt x="512" y="524"/>
                  </a:lnTo>
                  <a:lnTo>
                    <a:pt x="480" y="542"/>
                  </a:lnTo>
                  <a:lnTo>
                    <a:pt x="451" y="564"/>
                  </a:lnTo>
                  <a:lnTo>
                    <a:pt x="426" y="589"/>
                  </a:lnTo>
                  <a:lnTo>
                    <a:pt x="404" y="618"/>
                  </a:lnTo>
                  <a:lnTo>
                    <a:pt x="386" y="651"/>
                  </a:lnTo>
                  <a:lnTo>
                    <a:pt x="373" y="684"/>
                  </a:lnTo>
                  <a:lnTo>
                    <a:pt x="365" y="721"/>
                  </a:lnTo>
                  <a:lnTo>
                    <a:pt x="362" y="760"/>
                  </a:lnTo>
                  <a:lnTo>
                    <a:pt x="364" y="791"/>
                  </a:lnTo>
                  <a:lnTo>
                    <a:pt x="369" y="820"/>
                  </a:lnTo>
                  <a:lnTo>
                    <a:pt x="377" y="849"/>
                  </a:lnTo>
                  <a:lnTo>
                    <a:pt x="382" y="865"/>
                  </a:lnTo>
                  <a:lnTo>
                    <a:pt x="382" y="882"/>
                  </a:lnTo>
                  <a:lnTo>
                    <a:pt x="377" y="897"/>
                  </a:lnTo>
                  <a:lnTo>
                    <a:pt x="371" y="911"/>
                  </a:lnTo>
                  <a:lnTo>
                    <a:pt x="361" y="924"/>
                  </a:lnTo>
                  <a:lnTo>
                    <a:pt x="347" y="934"/>
                  </a:lnTo>
                  <a:lnTo>
                    <a:pt x="307" y="961"/>
                  </a:lnTo>
                  <a:lnTo>
                    <a:pt x="270" y="992"/>
                  </a:lnTo>
                  <a:lnTo>
                    <a:pt x="237" y="1027"/>
                  </a:lnTo>
                  <a:lnTo>
                    <a:pt x="209" y="1065"/>
                  </a:lnTo>
                  <a:lnTo>
                    <a:pt x="185" y="1106"/>
                  </a:lnTo>
                  <a:lnTo>
                    <a:pt x="167" y="1151"/>
                  </a:lnTo>
                  <a:lnTo>
                    <a:pt x="152" y="1196"/>
                  </a:lnTo>
                  <a:lnTo>
                    <a:pt x="143" y="1243"/>
                  </a:lnTo>
                  <a:lnTo>
                    <a:pt x="141" y="1292"/>
                  </a:lnTo>
                  <a:lnTo>
                    <a:pt x="144" y="1343"/>
                  </a:lnTo>
                  <a:lnTo>
                    <a:pt x="153" y="1394"/>
                  </a:lnTo>
                  <a:lnTo>
                    <a:pt x="168" y="1443"/>
                  </a:lnTo>
                  <a:lnTo>
                    <a:pt x="188" y="1490"/>
                  </a:lnTo>
                  <a:lnTo>
                    <a:pt x="212" y="1533"/>
                  </a:lnTo>
                  <a:lnTo>
                    <a:pt x="240" y="1574"/>
                  </a:lnTo>
                  <a:lnTo>
                    <a:pt x="273" y="1611"/>
                  </a:lnTo>
                  <a:lnTo>
                    <a:pt x="310" y="1644"/>
                  </a:lnTo>
                  <a:lnTo>
                    <a:pt x="349" y="1673"/>
                  </a:lnTo>
                  <a:lnTo>
                    <a:pt x="392" y="1697"/>
                  </a:lnTo>
                  <a:lnTo>
                    <a:pt x="437" y="1715"/>
                  </a:lnTo>
                  <a:lnTo>
                    <a:pt x="483" y="1727"/>
                  </a:lnTo>
                  <a:lnTo>
                    <a:pt x="531" y="1734"/>
                  </a:lnTo>
                  <a:lnTo>
                    <a:pt x="1932" y="1734"/>
                  </a:lnTo>
                  <a:lnTo>
                    <a:pt x="1985" y="1726"/>
                  </a:lnTo>
                  <a:lnTo>
                    <a:pt x="2035" y="1714"/>
                  </a:lnTo>
                  <a:lnTo>
                    <a:pt x="2084" y="1695"/>
                  </a:lnTo>
                  <a:lnTo>
                    <a:pt x="2130" y="1670"/>
                  </a:lnTo>
                  <a:lnTo>
                    <a:pt x="2175" y="1642"/>
                  </a:lnTo>
                  <a:lnTo>
                    <a:pt x="2215" y="1609"/>
                  </a:lnTo>
                  <a:lnTo>
                    <a:pt x="2252" y="1572"/>
                  </a:lnTo>
                  <a:lnTo>
                    <a:pt x="2285" y="1532"/>
                  </a:lnTo>
                  <a:lnTo>
                    <a:pt x="2314" y="1488"/>
                  </a:lnTo>
                  <a:lnTo>
                    <a:pt x="2338" y="1441"/>
                  </a:lnTo>
                  <a:lnTo>
                    <a:pt x="2358" y="1392"/>
                  </a:lnTo>
                  <a:lnTo>
                    <a:pt x="2373" y="1340"/>
                  </a:lnTo>
                  <a:lnTo>
                    <a:pt x="2381" y="1287"/>
                  </a:lnTo>
                  <a:lnTo>
                    <a:pt x="2384" y="1232"/>
                  </a:lnTo>
                  <a:lnTo>
                    <a:pt x="2381" y="1177"/>
                  </a:lnTo>
                  <a:lnTo>
                    <a:pt x="2373" y="1123"/>
                  </a:lnTo>
                  <a:lnTo>
                    <a:pt x="2358" y="1070"/>
                  </a:lnTo>
                  <a:lnTo>
                    <a:pt x="2339" y="1021"/>
                  </a:lnTo>
                  <a:lnTo>
                    <a:pt x="2314" y="973"/>
                  </a:lnTo>
                  <a:lnTo>
                    <a:pt x="2285" y="929"/>
                  </a:lnTo>
                  <a:lnTo>
                    <a:pt x="2252" y="888"/>
                  </a:lnTo>
                  <a:lnTo>
                    <a:pt x="2215" y="851"/>
                  </a:lnTo>
                  <a:lnTo>
                    <a:pt x="2173" y="818"/>
                  </a:lnTo>
                  <a:lnTo>
                    <a:pt x="2129" y="790"/>
                  </a:lnTo>
                  <a:lnTo>
                    <a:pt x="2082" y="767"/>
                  </a:lnTo>
                  <a:lnTo>
                    <a:pt x="2032" y="749"/>
                  </a:lnTo>
                  <a:lnTo>
                    <a:pt x="1979" y="736"/>
                  </a:lnTo>
                  <a:lnTo>
                    <a:pt x="1962" y="731"/>
                  </a:lnTo>
                  <a:lnTo>
                    <a:pt x="1947" y="721"/>
                  </a:lnTo>
                  <a:lnTo>
                    <a:pt x="1934" y="709"/>
                  </a:lnTo>
                  <a:lnTo>
                    <a:pt x="1926" y="692"/>
                  </a:lnTo>
                  <a:lnTo>
                    <a:pt x="1921" y="674"/>
                  </a:lnTo>
                  <a:lnTo>
                    <a:pt x="1913" y="614"/>
                  </a:lnTo>
                  <a:lnTo>
                    <a:pt x="1898" y="557"/>
                  </a:lnTo>
                  <a:lnTo>
                    <a:pt x="1878" y="502"/>
                  </a:lnTo>
                  <a:lnTo>
                    <a:pt x="1854" y="449"/>
                  </a:lnTo>
                  <a:lnTo>
                    <a:pt x="1824" y="401"/>
                  </a:lnTo>
                  <a:lnTo>
                    <a:pt x="1791" y="355"/>
                  </a:lnTo>
                  <a:lnTo>
                    <a:pt x="1752" y="313"/>
                  </a:lnTo>
                  <a:lnTo>
                    <a:pt x="1709" y="275"/>
                  </a:lnTo>
                  <a:lnTo>
                    <a:pt x="1664" y="240"/>
                  </a:lnTo>
                  <a:lnTo>
                    <a:pt x="1616" y="211"/>
                  </a:lnTo>
                  <a:lnTo>
                    <a:pt x="1564" y="187"/>
                  </a:lnTo>
                  <a:lnTo>
                    <a:pt x="1509" y="167"/>
                  </a:lnTo>
                  <a:lnTo>
                    <a:pt x="1453" y="153"/>
                  </a:lnTo>
                  <a:lnTo>
                    <a:pt x="1394" y="143"/>
                  </a:lnTo>
                  <a:lnTo>
                    <a:pt x="1333" y="140"/>
                  </a:lnTo>
                  <a:close/>
                  <a:moveTo>
                    <a:pt x="1333" y="0"/>
                  </a:moveTo>
                  <a:lnTo>
                    <a:pt x="1399" y="3"/>
                  </a:lnTo>
                  <a:lnTo>
                    <a:pt x="1465" y="12"/>
                  </a:lnTo>
                  <a:lnTo>
                    <a:pt x="1528" y="26"/>
                  </a:lnTo>
                  <a:lnTo>
                    <a:pt x="1589" y="45"/>
                  </a:lnTo>
                  <a:lnTo>
                    <a:pt x="1648" y="71"/>
                  </a:lnTo>
                  <a:lnTo>
                    <a:pt x="1704" y="100"/>
                  </a:lnTo>
                  <a:lnTo>
                    <a:pt x="1757" y="135"/>
                  </a:lnTo>
                  <a:lnTo>
                    <a:pt x="1806" y="173"/>
                  </a:lnTo>
                  <a:lnTo>
                    <a:pt x="1853" y="216"/>
                  </a:lnTo>
                  <a:lnTo>
                    <a:pt x="1895" y="263"/>
                  </a:lnTo>
                  <a:lnTo>
                    <a:pt x="1933" y="312"/>
                  </a:lnTo>
                  <a:lnTo>
                    <a:pt x="1967" y="366"/>
                  </a:lnTo>
                  <a:lnTo>
                    <a:pt x="1996" y="423"/>
                  </a:lnTo>
                  <a:lnTo>
                    <a:pt x="2021" y="482"/>
                  </a:lnTo>
                  <a:lnTo>
                    <a:pt x="2040" y="544"/>
                  </a:lnTo>
                  <a:lnTo>
                    <a:pt x="2053" y="608"/>
                  </a:lnTo>
                  <a:lnTo>
                    <a:pt x="2111" y="626"/>
                  </a:lnTo>
                  <a:lnTo>
                    <a:pt x="2165" y="651"/>
                  </a:lnTo>
                  <a:lnTo>
                    <a:pt x="2217" y="679"/>
                  </a:lnTo>
                  <a:lnTo>
                    <a:pt x="2266" y="713"/>
                  </a:lnTo>
                  <a:lnTo>
                    <a:pt x="2312" y="750"/>
                  </a:lnTo>
                  <a:lnTo>
                    <a:pt x="2353" y="792"/>
                  </a:lnTo>
                  <a:lnTo>
                    <a:pt x="2391" y="837"/>
                  </a:lnTo>
                  <a:lnTo>
                    <a:pt x="2424" y="887"/>
                  </a:lnTo>
                  <a:lnTo>
                    <a:pt x="2454" y="939"/>
                  </a:lnTo>
                  <a:lnTo>
                    <a:pt x="2478" y="993"/>
                  </a:lnTo>
                  <a:lnTo>
                    <a:pt x="2498" y="1050"/>
                  </a:lnTo>
                  <a:lnTo>
                    <a:pt x="2513" y="1109"/>
                  </a:lnTo>
                  <a:lnTo>
                    <a:pt x="2522" y="1171"/>
                  </a:lnTo>
                  <a:lnTo>
                    <a:pt x="2525" y="1232"/>
                  </a:lnTo>
                  <a:lnTo>
                    <a:pt x="2522" y="1295"/>
                  </a:lnTo>
                  <a:lnTo>
                    <a:pt x="2513" y="1355"/>
                  </a:lnTo>
                  <a:lnTo>
                    <a:pt x="2498" y="1414"/>
                  </a:lnTo>
                  <a:lnTo>
                    <a:pt x="2479" y="1471"/>
                  </a:lnTo>
                  <a:lnTo>
                    <a:pt x="2455" y="1525"/>
                  </a:lnTo>
                  <a:lnTo>
                    <a:pt x="2426" y="1577"/>
                  </a:lnTo>
                  <a:lnTo>
                    <a:pt x="2393" y="1625"/>
                  </a:lnTo>
                  <a:lnTo>
                    <a:pt x="2355" y="1670"/>
                  </a:lnTo>
                  <a:lnTo>
                    <a:pt x="2314" y="1712"/>
                  </a:lnTo>
                  <a:lnTo>
                    <a:pt x="2268" y="1749"/>
                  </a:lnTo>
                  <a:lnTo>
                    <a:pt x="2220" y="1782"/>
                  </a:lnTo>
                  <a:lnTo>
                    <a:pt x="2169" y="1811"/>
                  </a:lnTo>
                  <a:lnTo>
                    <a:pt x="2114" y="1835"/>
                  </a:lnTo>
                  <a:lnTo>
                    <a:pt x="2059" y="1853"/>
                  </a:lnTo>
                  <a:lnTo>
                    <a:pt x="1999" y="1867"/>
                  </a:lnTo>
                  <a:lnTo>
                    <a:pt x="1938" y="1874"/>
                  </a:lnTo>
                  <a:lnTo>
                    <a:pt x="1937" y="1874"/>
                  </a:lnTo>
                  <a:lnTo>
                    <a:pt x="1935" y="1874"/>
                  </a:lnTo>
                  <a:lnTo>
                    <a:pt x="1934" y="1874"/>
                  </a:lnTo>
                  <a:lnTo>
                    <a:pt x="526" y="1874"/>
                  </a:lnTo>
                  <a:lnTo>
                    <a:pt x="469" y="1868"/>
                  </a:lnTo>
                  <a:lnTo>
                    <a:pt x="414" y="1855"/>
                  </a:lnTo>
                  <a:lnTo>
                    <a:pt x="362" y="1836"/>
                  </a:lnTo>
                  <a:lnTo>
                    <a:pt x="311" y="1813"/>
                  </a:lnTo>
                  <a:lnTo>
                    <a:pt x="264" y="1783"/>
                  </a:lnTo>
                  <a:lnTo>
                    <a:pt x="218" y="1748"/>
                  </a:lnTo>
                  <a:lnTo>
                    <a:pt x="176" y="1710"/>
                  </a:lnTo>
                  <a:lnTo>
                    <a:pt x="138" y="1668"/>
                  </a:lnTo>
                  <a:lnTo>
                    <a:pt x="103" y="1622"/>
                  </a:lnTo>
                  <a:lnTo>
                    <a:pt x="74" y="1572"/>
                  </a:lnTo>
                  <a:lnTo>
                    <a:pt x="48" y="1521"/>
                  </a:lnTo>
                  <a:lnTo>
                    <a:pt x="27" y="1466"/>
                  </a:lnTo>
                  <a:lnTo>
                    <a:pt x="13" y="1410"/>
                  </a:lnTo>
                  <a:lnTo>
                    <a:pt x="3" y="1351"/>
                  </a:lnTo>
                  <a:lnTo>
                    <a:pt x="0" y="1292"/>
                  </a:lnTo>
                  <a:lnTo>
                    <a:pt x="3" y="1239"/>
                  </a:lnTo>
                  <a:lnTo>
                    <a:pt x="10" y="1187"/>
                  </a:lnTo>
                  <a:lnTo>
                    <a:pt x="23" y="1136"/>
                  </a:lnTo>
                  <a:lnTo>
                    <a:pt x="40" y="1087"/>
                  </a:lnTo>
                  <a:lnTo>
                    <a:pt x="61" y="1040"/>
                  </a:lnTo>
                  <a:lnTo>
                    <a:pt x="87" y="994"/>
                  </a:lnTo>
                  <a:lnTo>
                    <a:pt x="117" y="952"/>
                  </a:lnTo>
                  <a:lnTo>
                    <a:pt x="151" y="912"/>
                  </a:lnTo>
                  <a:lnTo>
                    <a:pt x="189" y="876"/>
                  </a:lnTo>
                  <a:lnTo>
                    <a:pt x="230" y="843"/>
                  </a:lnTo>
                  <a:lnTo>
                    <a:pt x="224" y="803"/>
                  </a:lnTo>
                  <a:lnTo>
                    <a:pt x="221" y="760"/>
                  </a:lnTo>
                  <a:lnTo>
                    <a:pt x="225" y="710"/>
                  </a:lnTo>
                  <a:lnTo>
                    <a:pt x="233" y="661"/>
                  </a:lnTo>
                  <a:lnTo>
                    <a:pt x="248" y="615"/>
                  </a:lnTo>
                  <a:lnTo>
                    <a:pt x="268" y="572"/>
                  </a:lnTo>
                  <a:lnTo>
                    <a:pt x="293" y="531"/>
                  </a:lnTo>
                  <a:lnTo>
                    <a:pt x="323" y="494"/>
                  </a:lnTo>
                  <a:lnTo>
                    <a:pt x="356" y="461"/>
                  </a:lnTo>
                  <a:lnTo>
                    <a:pt x="393" y="431"/>
                  </a:lnTo>
                  <a:lnTo>
                    <a:pt x="433" y="406"/>
                  </a:lnTo>
                  <a:lnTo>
                    <a:pt x="478" y="386"/>
                  </a:lnTo>
                  <a:lnTo>
                    <a:pt x="523" y="371"/>
                  </a:lnTo>
                  <a:lnTo>
                    <a:pt x="572" y="363"/>
                  </a:lnTo>
                  <a:lnTo>
                    <a:pt x="622" y="360"/>
                  </a:lnTo>
                  <a:lnTo>
                    <a:pt x="660" y="361"/>
                  </a:lnTo>
                  <a:lnTo>
                    <a:pt x="698" y="367"/>
                  </a:lnTo>
                  <a:lnTo>
                    <a:pt x="733" y="312"/>
                  </a:lnTo>
                  <a:lnTo>
                    <a:pt x="772" y="262"/>
                  </a:lnTo>
                  <a:lnTo>
                    <a:pt x="815" y="214"/>
                  </a:lnTo>
                  <a:lnTo>
                    <a:pt x="863" y="172"/>
                  </a:lnTo>
                  <a:lnTo>
                    <a:pt x="912" y="133"/>
                  </a:lnTo>
                  <a:lnTo>
                    <a:pt x="966" y="99"/>
                  </a:lnTo>
                  <a:lnTo>
                    <a:pt x="1022" y="70"/>
                  </a:lnTo>
                  <a:lnTo>
                    <a:pt x="1081" y="45"/>
                  </a:lnTo>
                  <a:lnTo>
                    <a:pt x="1141" y="25"/>
                  </a:lnTo>
                  <a:lnTo>
                    <a:pt x="1203" y="12"/>
                  </a:lnTo>
                  <a:lnTo>
                    <a:pt x="1268" y="3"/>
                  </a:lnTo>
                  <a:lnTo>
                    <a:pt x="1333"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518"/>
            <p:cNvSpPr>
              <a:spLocks noEditPoints="1"/>
            </p:cNvSpPr>
            <p:nvPr/>
          </p:nvSpPr>
          <p:spPr bwMode="auto">
            <a:xfrm>
              <a:off x="7466013" y="6113463"/>
              <a:ext cx="76200" cy="217488"/>
            </a:xfrm>
            <a:custGeom>
              <a:avLst/>
              <a:gdLst>
                <a:gd name="T0" fmla="*/ 220 w 485"/>
                <a:gd name="T1" fmla="*/ 1028 h 1369"/>
                <a:gd name="T2" fmla="*/ 180 w 485"/>
                <a:gd name="T3" fmla="*/ 1047 h 1369"/>
                <a:gd name="T4" fmla="*/ 152 w 485"/>
                <a:gd name="T5" fmla="*/ 1081 h 1369"/>
                <a:gd name="T6" fmla="*/ 141 w 485"/>
                <a:gd name="T7" fmla="*/ 1124 h 1369"/>
                <a:gd name="T8" fmla="*/ 147 w 485"/>
                <a:gd name="T9" fmla="*/ 1163 h 1369"/>
                <a:gd name="T10" fmla="*/ 170 w 485"/>
                <a:gd name="T11" fmla="*/ 1197 h 1369"/>
                <a:gd name="T12" fmla="*/ 201 w 485"/>
                <a:gd name="T13" fmla="*/ 1219 h 1369"/>
                <a:gd name="T14" fmla="*/ 240 w 485"/>
                <a:gd name="T15" fmla="*/ 1229 h 1369"/>
                <a:gd name="T16" fmla="*/ 266 w 485"/>
                <a:gd name="T17" fmla="*/ 1226 h 1369"/>
                <a:gd name="T18" fmla="*/ 306 w 485"/>
                <a:gd name="T19" fmla="*/ 1207 h 1369"/>
                <a:gd name="T20" fmla="*/ 334 w 485"/>
                <a:gd name="T21" fmla="*/ 1173 h 1369"/>
                <a:gd name="T22" fmla="*/ 345 w 485"/>
                <a:gd name="T23" fmla="*/ 1129 h 1369"/>
                <a:gd name="T24" fmla="*/ 337 w 485"/>
                <a:gd name="T25" fmla="*/ 1091 h 1369"/>
                <a:gd name="T26" fmla="*/ 316 w 485"/>
                <a:gd name="T27" fmla="*/ 1057 h 1369"/>
                <a:gd name="T28" fmla="*/ 283 w 485"/>
                <a:gd name="T29" fmla="*/ 1034 h 1369"/>
                <a:gd name="T30" fmla="*/ 244 w 485"/>
                <a:gd name="T31" fmla="*/ 1025 h 1369"/>
                <a:gd name="T32" fmla="*/ 242 w 485"/>
                <a:gd name="T33" fmla="*/ 0 h 1369"/>
                <a:gd name="T34" fmla="*/ 278 w 485"/>
                <a:gd name="T35" fmla="*/ 10 h 1369"/>
                <a:gd name="T36" fmla="*/ 303 w 485"/>
                <a:gd name="T37" fmla="*/ 35 h 1369"/>
                <a:gd name="T38" fmla="*/ 313 w 485"/>
                <a:gd name="T39" fmla="*/ 71 h 1369"/>
                <a:gd name="T40" fmla="*/ 341 w 485"/>
                <a:gd name="T41" fmla="*/ 905 h 1369"/>
                <a:gd name="T42" fmla="*/ 395 w 485"/>
                <a:gd name="T43" fmla="*/ 938 h 1369"/>
                <a:gd name="T44" fmla="*/ 438 w 485"/>
                <a:gd name="T45" fmla="*/ 984 h 1369"/>
                <a:gd name="T46" fmla="*/ 469 w 485"/>
                <a:gd name="T47" fmla="*/ 1039 h 1369"/>
                <a:gd name="T48" fmla="*/ 484 w 485"/>
                <a:gd name="T49" fmla="*/ 1100 h 1369"/>
                <a:gd name="T50" fmla="*/ 481 w 485"/>
                <a:gd name="T51" fmla="*/ 1171 h 1369"/>
                <a:gd name="T52" fmla="*/ 455 w 485"/>
                <a:gd name="T53" fmla="*/ 1241 h 1369"/>
                <a:gd name="T54" fmla="*/ 411 w 485"/>
                <a:gd name="T55" fmla="*/ 1299 h 1369"/>
                <a:gd name="T56" fmla="*/ 352 w 485"/>
                <a:gd name="T57" fmla="*/ 1343 h 1369"/>
                <a:gd name="T58" fmla="*/ 281 w 485"/>
                <a:gd name="T59" fmla="*/ 1366 h 1369"/>
                <a:gd name="T60" fmla="*/ 237 w 485"/>
                <a:gd name="T61" fmla="*/ 1369 h 1369"/>
                <a:gd name="T62" fmla="*/ 174 w 485"/>
                <a:gd name="T63" fmla="*/ 1360 h 1369"/>
                <a:gd name="T64" fmla="*/ 117 w 485"/>
                <a:gd name="T65" fmla="*/ 1334 h 1369"/>
                <a:gd name="T66" fmla="*/ 67 w 485"/>
                <a:gd name="T67" fmla="*/ 1294 h 1369"/>
                <a:gd name="T68" fmla="*/ 29 w 485"/>
                <a:gd name="T69" fmla="*/ 1242 h 1369"/>
                <a:gd name="T70" fmla="*/ 7 w 485"/>
                <a:gd name="T71" fmla="*/ 1183 h 1369"/>
                <a:gd name="T72" fmla="*/ 0 w 485"/>
                <a:gd name="T73" fmla="*/ 1120 h 1369"/>
                <a:gd name="T74" fmla="*/ 15 w 485"/>
                <a:gd name="T75" fmla="*/ 1044 h 1369"/>
                <a:gd name="T76" fmla="*/ 50 w 485"/>
                <a:gd name="T77" fmla="*/ 979 h 1369"/>
                <a:gd name="T78" fmla="*/ 104 w 485"/>
                <a:gd name="T79" fmla="*/ 927 h 1369"/>
                <a:gd name="T80" fmla="*/ 172 w 485"/>
                <a:gd name="T81" fmla="*/ 894 h 1369"/>
                <a:gd name="T82" fmla="*/ 175 w 485"/>
                <a:gd name="T83" fmla="*/ 52 h 1369"/>
                <a:gd name="T84" fmla="*/ 193 w 485"/>
                <a:gd name="T85" fmla="*/ 21 h 1369"/>
                <a:gd name="T86" fmla="*/ 223 w 485"/>
                <a:gd name="T87" fmla="*/ 3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1369">
                  <a:moveTo>
                    <a:pt x="242" y="1025"/>
                  </a:moveTo>
                  <a:lnTo>
                    <a:pt x="220" y="1028"/>
                  </a:lnTo>
                  <a:lnTo>
                    <a:pt x="199" y="1036"/>
                  </a:lnTo>
                  <a:lnTo>
                    <a:pt x="180" y="1047"/>
                  </a:lnTo>
                  <a:lnTo>
                    <a:pt x="164" y="1062"/>
                  </a:lnTo>
                  <a:lnTo>
                    <a:pt x="152" y="1081"/>
                  </a:lnTo>
                  <a:lnTo>
                    <a:pt x="144" y="1102"/>
                  </a:lnTo>
                  <a:lnTo>
                    <a:pt x="141" y="1124"/>
                  </a:lnTo>
                  <a:lnTo>
                    <a:pt x="142" y="1144"/>
                  </a:lnTo>
                  <a:lnTo>
                    <a:pt x="147" y="1163"/>
                  </a:lnTo>
                  <a:lnTo>
                    <a:pt x="157" y="1181"/>
                  </a:lnTo>
                  <a:lnTo>
                    <a:pt x="170" y="1197"/>
                  </a:lnTo>
                  <a:lnTo>
                    <a:pt x="184" y="1210"/>
                  </a:lnTo>
                  <a:lnTo>
                    <a:pt x="201" y="1219"/>
                  </a:lnTo>
                  <a:lnTo>
                    <a:pt x="220" y="1226"/>
                  </a:lnTo>
                  <a:lnTo>
                    <a:pt x="240" y="1229"/>
                  </a:lnTo>
                  <a:lnTo>
                    <a:pt x="243" y="1229"/>
                  </a:lnTo>
                  <a:lnTo>
                    <a:pt x="266" y="1226"/>
                  </a:lnTo>
                  <a:lnTo>
                    <a:pt x="287" y="1218"/>
                  </a:lnTo>
                  <a:lnTo>
                    <a:pt x="306" y="1207"/>
                  </a:lnTo>
                  <a:lnTo>
                    <a:pt x="321" y="1191"/>
                  </a:lnTo>
                  <a:lnTo>
                    <a:pt x="334" y="1173"/>
                  </a:lnTo>
                  <a:lnTo>
                    <a:pt x="341" y="1152"/>
                  </a:lnTo>
                  <a:lnTo>
                    <a:pt x="345" y="1129"/>
                  </a:lnTo>
                  <a:lnTo>
                    <a:pt x="344" y="1109"/>
                  </a:lnTo>
                  <a:lnTo>
                    <a:pt x="337" y="1091"/>
                  </a:lnTo>
                  <a:lnTo>
                    <a:pt x="329" y="1073"/>
                  </a:lnTo>
                  <a:lnTo>
                    <a:pt x="316" y="1057"/>
                  </a:lnTo>
                  <a:lnTo>
                    <a:pt x="301" y="1043"/>
                  </a:lnTo>
                  <a:lnTo>
                    <a:pt x="283" y="1034"/>
                  </a:lnTo>
                  <a:lnTo>
                    <a:pt x="266" y="1027"/>
                  </a:lnTo>
                  <a:lnTo>
                    <a:pt x="244" y="1025"/>
                  </a:lnTo>
                  <a:lnTo>
                    <a:pt x="242" y="1025"/>
                  </a:lnTo>
                  <a:close/>
                  <a:moveTo>
                    <a:pt x="242" y="0"/>
                  </a:moveTo>
                  <a:lnTo>
                    <a:pt x="261" y="3"/>
                  </a:lnTo>
                  <a:lnTo>
                    <a:pt x="278" y="10"/>
                  </a:lnTo>
                  <a:lnTo>
                    <a:pt x="292" y="21"/>
                  </a:lnTo>
                  <a:lnTo>
                    <a:pt x="303" y="35"/>
                  </a:lnTo>
                  <a:lnTo>
                    <a:pt x="310" y="52"/>
                  </a:lnTo>
                  <a:lnTo>
                    <a:pt x="313" y="71"/>
                  </a:lnTo>
                  <a:lnTo>
                    <a:pt x="313" y="894"/>
                  </a:lnTo>
                  <a:lnTo>
                    <a:pt x="341" y="905"/>
                  </a:lnTo>
                  <a:lnTo>
                    <a:pt x="369" y="920"/>
                  </a:lnTo>
                  <a:lnTo>
                    <a:pt x="395" y="938"/>
                  </a:lnTo>
                  <a:lnTo>
                    <a:pt x="418" y="959"/>
                  </a:lnTo>
                  <a:lnTo>
                    <a:pt x="438" y="984"/>
                  </a:lnTo>
                  <a:lnTo>
                    <a:pt x="455" y="1010"/>
                  </a:lnTo>
                  <a:lnTo>
                    <a:pt x="469" y="1039"/>
                  </a:lnTo>
                  <a:lnTo>
                    <a:pt x="477" y="1070"/>
                  </a:lnTo>
                  <a:lnTo>
                    <a:pt x="484" y="1100"/>
                  </a:lnTo>
                  <a:lnTo>
                    <a:pt x="485" y="1133"/>
                  </a:lnTo>
                  <a:lnTo>
                    <a:pt x="481" y="1171"/>
                  </a:lnTo>
                  <a:lnTo>
                    <a:pt x="471" y="1207"/>
                  </a:lnTo>
                  <a:lnTo>
                    <a:pt x="455" y="1241"/>
                  </a:lnTo>
                  <a:lnTo>
                    <a:pt x="435" y="1272"/>
                  </a:lnTo>
                  <a:lnTo>
                    <a:pt x="411" y="1299"/>
                  </a:lnTo>
                  <a:lnTo>
                    <a:pt x="384" y="1324"/>
                  </a:lnTo>
                  <a:lnTo>
                    <a:pt x="352" y="1343"/>
                  </a:lnTo>
                  <a:lnTo>
                    <a:pt x="317" y="1357"/>
                  </a:lnTo>
                  <a:lnTo>
                    <a:pt x="281" y="1366"/>
                  </a:lnTo>
                  <a:lnTo>
                    <a:pt x="242" y="1369"/>
                  </a:lnTo>
                  <a:lnTo>
                    <a:pt x="237" y="1369"/>
                  </a:lnTo>
                  <a:lnTo>
                    <a:pt x="204" y="1366"/>
                  </a:lnTo>
                  <a:lnTo>
                    <a:pt x="174" y="1360"/>
                  </a:lnTo>
                  <a:lnTo>
                    <a:pt x="144" y="1348"/>
                  </a:lnTo>
                  <a:lnTo>
                    <a:pt x="117" y="1334"/>
                  </a:lnTo>
                  <a:lnTo>
                    <a:pt x="90" y="1315"/>
                  </a:lnTo>
                  <a:lnTo>
                    <a:pt x="67" y="1294"/>
                  </a:lnTo>
                  <a:lnTo>
                    <a:pt x="46" y="1269"/>
                  </a:lnTo>
                  <a:lnTo>
                    <a:pt x="29" y="1242"/>
                  </a:lnTo>
                  <a:lnTo>
                    <a:pt x="17" y="1214"/>
                  </a:lnTo>
                  <a:lnTo>
                    <a:pt x="7" y="1183"/>
                  </a:lnTo>
                  <a:lnTo>
                    <a:pt x="2" y="1153"/>
                  </a:lnTo>
                  <a:lnTo>
                    <a:pt x="0" y="1120"/>
                  </a:lnTo>
                  <a:lnTo>
                    <a:pt x="4" y="1081"/>
                  </a:lnTo>
                  <a:lnTo>
                    <a:pt x="15" y="1044"/>
                  </a:lnTo>
                  <a:lnTo>
                    <a:pt x="30" y="1010"/>
                  </a:lnTo>
                  <a:lnTo>
                    <a:pt x="50" y="979"/>
                  </a:lnTo>
                  <a:lnTo>
                    <a:pt x="76" y="951"/>
                  </a:lnTo>
                  <a:lnTo>
                    <a:pt x="104" y="927"/>
                  </a:lnTo>
                  <a:lnTo>
                    <a:pt x="137" y="908"/>
                  </a:lnTo>
                  <a:lnTo>
                    <a:pt x="172" y="894"/>
                  </a:lnTo>
                  <a:lnTo>
                    <a:pt x="172" y="71"/>
                  </a:lnTo>
                  <a:lnTo>
                    <a:pt x="175" y="52"/>
                  </a:lnTo>
                  <a:lnTo>
                    <a:pt x="182" y="35"/>
                  </a:lnTo>
                  <a:lnTo>
                    <a:pt x="193" y="21"/>
                  </a:lnTo>
                  <a:lnTo>
                    <a:pt x="206" y="10"/>
                  </a:lnTo>
                  <a:lnTo>
                    <a:pt x="223" y="3"/>
                  </a:lnTo>
                  <a:lnTo>
                    <a:pt x="242"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5" name="Freeform 519"/>
            <p:cNvSpPr>
              <a:spLocks noEditPoints="1"/>
            </p:cNvSpPr>
            <p:nvPr/>
          </p:nvSpPr>
          <p:spPr bwMode="auto">
            <a:xfrm>
              <a:off x="7304088" y="6113463"/>
              <a:ext cx="150812" cy="142875"/>
            </a:xfrm>
            <a:custGeom>
              <a:avLst/>
              <a:gdLst>
                <a:gd name="T0" fmla="*/ 220 w 946"/>
                <a:gd name="T1" fmla="*/ 558 h 901"/>
                <a:gd name="T2" fmla="*/ 180 w 946"/>
                <a:gd name="T3" fmla="*/ 578 h 901"/>
                <a:gd name="T4" fmla="*/ 151 w 946"/>
                <a:gd name="T5" fmla="*/ 613 h 901"/>
                <a:gd name="T6" fmla="*/ 140 w 946"/>
                <a:gd name="T7" fmla="*/ 658 h 901"/>
                <a:gd name="T8" fmla="*/ 151 w 946"/>
                <a:gd name="T9" fmla="*/ 704 h 901"/>
                <a:gd name="T10" fmla="*/ 180 w 946"/>
                <a:gd name="T11" fmla="*/ 738 h 901"/>
                <a:gd name="T12" fmla="*/ 220 w 946"/>
                <a:gd name="T13" fmla="*/ 757 h 901"/>
                <a:gd name="T14" fmla="*/ 267 w 946"/>
                <a:gd name="T15" fmla="*/ 757 h 901"/>
                <a:gd name="T16" fmla="*/ 307 w 946"/>
                <a:gd name="T17" fmla="*/ 738 h 901"/>
                <a:gd name="T18" fmla="*/ 336 w 946"/>
                <a:gd name="T19" fmla="*/ 704 h 901"/>
                <a:gd name="T20" fmla="*/ 345 w 946"/>
                <a:gd name="T21" fmla="*/ 658 h 901"/>
                <a:gd name="T22" fmla="*/ 335 w 946"/>
                <a:gd name="T23" fmla="*/ 613 h 901"/>
                <a:gd name="T24" fmla="*/ 307 w 946"/>
                <a:gd name="T25" fmla="*/ 578 h 901"/>
                <a:gd name="T26" fmla="*/ 267 w 946"/>
                <a:gd name="T27" fmla="*/ 558 h 901"/>
                <a:gd name="T28" fmla="*/ 876 w 946"/>
                <a:gd name="T29" fmla="*/ 0 h 901"/>
                <a:gd name="T30" fmla="*/ 911 w 946"/>
                <a:gd name="T31" fmla="*/ 10 h 901"/>
                <a:gd name="T32" fmla="*/ 937 w 946"/>
                <a:gd name="T33" fmla="*/ 35 h 901"/>
                <a:gd name="T34" fmla="*/ 946 w 946"/>
                <a:gd name="T35" fmla="*/ 71 h 901"/>
                <a:gd name="T36" fmla="*/ 943 w 946"/>
                <a:gd name="T37" fmla="*/ 503 h 901"/>
                <a:gd name="T38" fmla="*/ 922 w 946"/>
                <a:gd name="T39" fmla="*/ 576 h 901"/>
                <a:gd name="T40" fmla="*/ 882 w 946"/>
                <a:gd name="T41" fmla="*/ 637 h 901"/>
                <a:gd name="T42" fmla="*/ 826 w 946"/>
                <a:gd name="T43" fmla="*/ 686 h 901"/>
                <a:gd name="T44" fmla="*/ 758 w 946"/>
                <a:gd name="T45" fmla="*/ 717 h 901"/>
                <a:gd name="T46" fmla="*/ 683 w 946"/>
                <a:gd name="T47" fmla="*/ 729 h 901"/>
                <a:gd name="T48" fmla="*/ 461 w 946"/>
                <a:gd name="T49" fmla="*/ 765 h 901"/>
                <a:gd name="T50" fmla="*/ 418 w 946"/>
                <a:gd name="T51" fmla="*/ 827 h 901"/>
                <a:gd name="T52" fmla="*/ 357 w 946"/>
                <a:gd name="T53" fmla="*/ 872 h 901"/>
                <a:gd name="T54" fmla="*/ 283 w 946"/>
                <a:gd name="T55" fmla="*/ 898 h 901"/>
                <a:gd name="T56" fmla="*/ 204 w 946"/>
                <a:gd name="T57" fmla="*/ 898 h 901"/>
                <a:gd name="T58" fmla="*/ 132 w 946"/>
                <a:gd name="T59" fmla="*/ 873 h 901"/>
                <a:gd name="T60" fmla="*/ 72 w 946"/>
                <a:gd name="T61" fmla="*/ 830 h 901"/>
                <a:gd name="T62" fmla="*/ 28 w 946"/>
                <a:gd name="T63" fmla="*/ 770 h 901"/>
                <a:gd name="T64" fmla="*/ 3 w 946"/>
                <a:gd name="T65" fmla="*/ 697 h 901"/>
                <a:gd name="T66" fmla="*/ 3 w 946"/>
                <a:gd name="T67" fmla="*/ 618 h 901"/>
                <a:gd name="T68" fmla="*/ 28 w 946"/>
                <a:gd name="T69" fmla="*/ 546 h 901"/>
                <a:gd name="T70" fmla="*/ 72 w 946"/>
                <a:gd name="T71" fmla="*/ 486 h 901"/>
                <a:gd name="T72" fmla="*/ 132 w 946"/>
                <a:gd name="T73" fmla="*/ 442 h 901"/>
                <a:gd name="T74" fmla="*/ 204 w 946"/>
                <a:gd name="T75" fmla="*/ 419 h 901"/>
                <a:gd name="T76" fmla="*/ 279 w 946"/>
                <a:gd name="T77" fmla="*/ 418 h 901"/>
                <a:gd name="T78" fmla="*/ 345 w 946"/>
                <a:gd name="T79" fmla="*/ 438 h 901"/>
                <a:gd name="T80" fmla="*/ 402 w 946"/>
                <a:gd name="T81" fmla="*/ 475 h 901"/>
                <a:gd name="T82" fmla="*/ 446 w 946"/>
                <a:gd name="T83" fmla="*/ 526 h 901"/>
                <a:gd name="T84" fmla="*/ 476 w 946"/>
                <a:gd name="T85" fmla="*/ 588 h 901"/>
                <a:gd name="T86" fmla="*/ 708 w 946"/>
                <a:gd name="T87" fmla="*/ 585 h 901"/>
                <a:gd name="T88" fmla="*/ 751 w 946"/>
                <a:gd name="T89" fmla="*/ 566 h 901"/>
                <a:gd name="T90" fmla="*/ 785 w 946"/>
                <a:gd name="T91" fmla="*/ 534 h 901"/>
                <a:gd name="T92" fmla="*/ 803 w 946"/>
                <a:gd name="T93" fmla="*/ 490 h 901"/>
                <a:gd name="T94" fmla="*/ 806 w 946"/>
                <a:gd name="T95" fmla="*/ 71 h 901"/>
                <a:gd name="T96" fmla="*/ 815 w 946"/>
                <a:gd name="T97" fmla="*/ 35 h 901"/>
                <a:gd name="T98" fmla="*/ 841 w 946"/>
                <a:gd name="T99" fmla="*/ 10 h 901"/>
                <a:gd name="T100" fmla="*/ 876 w 946"/>
                <a:gd name="T101"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6" h="901">
                  <a:moveTo>
                    <a:pt x="243" y="556"/>
                  </a:moveTo>
                  <a:lnTo>
                    <a:pt x="220" y="558"/>
                  </a:lnTo>
                  <a:lnTo>
                    <a:pt x="198" y="566"/>
                  </a:lnTo>
                  <a:lnTo>
                    <a:pt x="180" y="578"/>
                  </a:lnTo>
                  <a:lnTo>
                    <a:pt x="164" y="594"/>
                  </a:lnTo>
                  <a:lnTo>
                    <a:pt x="151" y="613"/>
                  </a:lnTo>
                  <a:lnTo>
                    <a:pt x="144" y="635"/>
                  </a:lnTo>
                  <a:lnTo>
                    <a:pt x="140" y="658"/>
                  </a:lnTo>
                  <a:lnTo>
                    <a:pt x="144" y="681"/>
                  </a:lnTo>
                  <a:lnTo>
                    <a:pt x="151" y="704"/>
                  </a:lnTo>
                  <a:lnTo>
                    <a:pt x="164" y="723"/>
                  </a:lnTo>
                  <a:lnTo>
                    <a:pt x="180" y="738"/>
                  </a:lnTo>
                  <a:lnTo>
                    <a:pt x="198" y="750"/>
                  </a:lnTo>
                  <a:lnTo>
                    <a:pt x="220" y="757"/>
                  </a:lnTo>
                  <a:lnTo>
                    <a:pt x="243" y="761"/>
                  </a:lnTo>
                  <a:lnTo>
                    <a:pt x="267" y="757"/>
                  </a:lnTo>
                  <a:lnTo>
                    <a:pt x="288" y="750"/>
                  </a:lnTo>
                  <a:lnTo>
                    <a:pt x="307" y="738"/>
                  </a:lnTo>
                  <a:lnTo>
                    <a:pt x="323" y="723"/>
                  </a:lnTo>
                  <a:lnTo>
                    <a:pt x="336" y="704"/>
                  </a:lnTo>
                  <a:lnTo>
                    <a:pt x="343" y="681"/>
                  </a:lnTo>
                  <a:lnTo>
                    <a:pt x="345" y="658"/>
                  </a:lnTo>
                  <a:lnTo>
                    <a:pt x="343" y="635"/>
                  </a:lnTo>
                  <a:lnTo>
                    <a:pt x="335" y="613"/>
                  </a:lnTo>
                  <a:lnTo>
                    <a:pt x="323" y="594"/>
                  </a:lnTo>
                  <a:lnTo>
                    <a:pt x="307" y="578"/>
                  </a:lnTo>
                  <a:lnTo>
                    <a:pt x="288" y="566"/>
                  </a:lnTo>
                  <a:lnTo>
                    <a:pt x="267" y="558"/>
                  </a:lnTo>
                  <a:lnTo>
                    <a:pt x="243" y="556"/>
                  </a:lnTo>
                  <a:close/>
                  <a:moveTo>
                    <a:pt x="876" y="0"/>
                  </a:moveTo>
                  <a:lnTo>
                    <a:pt x="895" y="3"/>
                  </a:lnTo>
                  <a:lnTo>
                    <a:pt x="911" y="10"/>
                  </a:lnTo>
                  <a:lnTo>
                    <a:pt x="926" y="21"/>
                  </a:lnTo>
                  <a:lnTo>
                    <a:pt x="937" y="35"/>
                  </a:lnTo>
                  <a:lnTo>
                    <a:pt x="944" y="52"/>
                  </a:lnTo>
                  <a:lnTo>
                    <a:pt x="946" y="71"/>
                  </a:lnTo>
                  <a:lnTo>
                    <a:pt x="946" y="465"/>
                  </a:lnTo>
                  <a:lnTo>
                    <a:pt x="943" y="503"/>
                  </a:lnTo>
                  <a:lnTo>
                    <a:pt x="936" y="541"/>
                  </a:lnTo>
                  <a:lnTo>
                    <a:pt x="922" y="576"/>
                  </a:lnTo>
                  <a:lnTo>
                    <a:pt x="904" y="608"/>
                  </a:lnTo>
                  <a:lnTo>
                    <a:pt x="882" y="637"/>
                  </a:lnTo>
                  <a:lnTo>
                    <a:pt x="856" y="664"/>
                  </a:lnTo>
                  <a:lnTo>
                    <a:pt x="826" y="686"/>
                  </a:lnTo>
                  <a:lnTo>
                    <a:pt x="794" y="704"/>
                  </a:lnTo>
                  <a:lnTo>
                    <a:pt x="758" y="717"/>
                  </a:lnTo>
                  <a:lnTo>
                    <a:pt x="722" y="726"/>
                  </a:lnTo>
                  <a:lnTo>
                    <a:pt x="683" y="729"/>
                  </a:lnTo>
                  <a:lnTo>
                    <a:pt x="476" y="729"/>
                  </a:lnTo>
                  <a:lnTo>
                    <a:pt x="461" y="765"/>
                  </a:lnTo>
                  <a:lnTo>
                    <a:pt x="442" y="797"/>
                  </a:lnTo>
                  <a:lnTo>
                    <a:pt x="418" y="827"/>
                  </a:lnTo>
                  <a:lnTo>
                    <a:pt x="389" y="852"/>
                  </a:lnTo>
                  <a:lnTo>
                    <a:pt x="357" y="872"/>
                  </a:lnTo>
                  <a:lnTo>
                    <a:pt x="322" y="888"/>
                  </a:lnTo>
                  <a:lnTo>
                    <a:pt x="283" y="898"/>
                  </a:lnTo>
                  <a:lnTo>
                    <a:pt x="243" y="901"/>
                  </a:lnTo>
                  <a:lnTo>
                    <a:pt x="204" y="898"/>
                  </a:lnTo>
                  <a:lnTo>
                    <a:pt x="167" y="888"/>
                  </a:lnTo>
                  <a:lnTo>
                    <a:pt x="132" y="873"/>
                  </a:lnTo>
                  <a:lnTo>
                    <a:pt x="99" y="854"/>
                  </a:lnTo>
                  <a:lnTo>
                    <a:pt x="72" y="830"/>
                  </a:lnTo>
                  <a:lnTo>
                    <a:pt x="48" y="802"/>
                  </a:lnTo>
                  <a:lnTo>
                    <a:pt x="28" y="770"/>
                  </a:lnTo>
                  <a:lnTo>
                    <a:pt x="13" y="735"/>
                  </a:lnTo>
                  <a:lnTo>
                    <a:pt x="3" y="697"/>
                  </a:lnTo>
                  <a:lnTo>
                    <a:pt x="0" y="658"/>
                  </a:lnTo>
                  <a:lnTo>
                    <a:pt x="3" y="618"/>
                  </a:lnTo>
                  <a:lnTo>
                    <a:pt x="13" y="581"/>
                  </a:lnTo>
                  <a:lnTo>
                    <a:pt x="28" y="546"/>
                  </a:lnTo>
                  <a:lnTo>
                    <a:pt x="48" y="515"/>
                  </a:lnTo>
                  <a:lnTo>
                    <a:pt x="72" y="486"/>
                  </a:lnTo>
                  <a:lnTo>
                    <a:pt x="100" y="462"/>
                  </a:lnTo>
                  <a:lnTo>
                    <a:pt x="132" y="442"/>
                  </a:lnTo>
                  <a:lnTo>
                    <a:pt x="167" y="427"/>
                  </a:lnTo>
                  <a:lnTo>
                    <a:pt x="204" y="419"/>
                  </a:lnTo>
                  <a:lnTo>
                    <a:pt x="243" y="416"/>
                  </a:lnTo>
                  <a:lnTo>
                    <a:pt x="279" y="418"/>
                  </a:lnTo>
                  <a:lnTo>
                    <a:pt x="313" y="425"/>
                  </a:lnTo>
                  <a:lnTo>
                    <a:pt x="345" y="438"/>
                  </a:lnTo>
                  <a:lnTo>
                    <a:pt x="375" y="455"/>
                  </a:lnTo>
                  <a:lnTo>
                    <a:pt x="402" y="475"/>
                  </a:lnTo>
                  <a:lnTo>
                    <a:pt x="426" y="499"/>
                  </a:lnTo>
                  <a:lnTo>
                    <a:pt x="446" y="526"/>
                  </a:lnTo>
                  <a:lnTo>
                    <a:pt x="463" y="556"/>
                  </a:lnTo>
                  <a:lnTo>
                    <a:pt x="476" y="588"/>
                  </a:lnTo>
                  <a:lnTo>
                    <a:pt x="683" y="588"/>
                  </a:lnTo>
                  <a:lnTo>
                    <a:pt x="708" y="585"/>
                  </a:lnTo>
                  <a:lnTo>
                    <a:pt x="730" y="578"/>
                  </a:lnTo>
                  <a:lnTo>
                    <a:pt x="751" y="566"/>
                  </a:lnTo>
                  <a:lnTo>
                    <a:pt x="770" y="552"/>
                  </a:lnTo>
                  <a:lnTo>
                    <a:pt x="785" y="534"/>
                  </a:lnTo>
                  <a:lnTo>
                    <a:pt x="796" y="513"/>
                  </a:lnTo>
                  <a:lnTo>
                    <a:pt x="803" y="490"/>
                  </a:lnTo>
                  <a:lnTo>
                    <a:pt x="806" y="465"/>
                  </a:lnTo>
                  <a:lnTo>
                    <a:pt x="806" y="71"/>
                  </a:lnTo>
                  <a:lnTo>
                    <a:pt x="808" y="52"/>
                  </a:lnTo>
                  <a:lnTo>
                    <a:pt x="815" y="35"/>
                  </a:lnTo>
                  <a:lnTo>
                    <a:pt x="827" y="21"/>
                  </a:lnTo>
                  <a:lnTo>
                    <a:pt x="841" y="10"/>
                  </a:lnTo>
                  <a:lnTo>
                    <a:pt x="858" y="3"/>
                  </a:lnTo>
                  <a:lnTo>
                    <a:pt x="876"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6" name="Freeform 520"/>
            <p:cNvSpPr>
              <a:spLocks noEditPoints="1"/>
            </p:cNvSpPr>
            <p:nvPr/>
          </p:nvSpPr>
          <p:spPr bwMode="auto">
            <a:xfrm>
              <a:off x="7553325" y="6113463"/>
              <a:ext cx="150812" cy="142875"/>
            </a:xfrm>
            <a:custGeom>
              <a:avLst/>
              <a:gdLst>
                <a:gd name="T0" fmla="*/ 681 w 946"/>
                <a:gd name="T1" fmla="*/ 558 h 901"/>
                <a:gd name="T2" fmla="*/ 640 w 946"/>
                <a:gd name="T3" fmla="*/ 578 h 901"/>
                <a:gd name="T4" fmla="*/ 612 w 946"/>
                <a:gd name="T5" fmla="*/ 613 h 901"/>
                <a:gd name="T6" fmla="*/ 602 w 946"/>
                <a:gd name="T7" fmla="*/ 658 h 901"/>
                <a:gd name="T8" fmla="*/ 612 w 946"/>
                <a:gd name="T9" fmla="*/ 703 h 901"/>
                <a:gd name="T10" fmla="*/ 640 w 946"/>
                <a:gd name="T11" fmla="*/ 737 h 901"/>
                <a:gd name="T12" fmla="*/ 681 w 946"/>
                <a:gd name="T13" fmla="*/ 757 h 901"/>
                <a:gd name="T14" fmla="*/ 727 w 946"/>
                <a:gd name="T15" fmla="*/ 757 h 901"/>
                <a:gd name="T16" fmla="*/ 768 w 946"/>
                <a:gd name="T17" fmla="*/ 737 h 901"/>
                <a:gd name="T18" fmla="*/ 796 w 946"/>
                <a:gd name="T19" fmla="*/ 703 h 901"/>
                <a:gd name="T20" fmla="*/ 806 w 946"/>
                <a:gd name="T21" fmla="*/ 658 h 901"/>
                <a:gd name="T22" fmla="*/ 796 w 946"/>
                <a:gd name="T23" fmla="*/ 613 h 901"/>
                <a:gd name="T24" fmla="*/ 767 w 946"/>
                <a:gd name="T25" fmla="*/ 578 h 901"/>
                <a:gd name="T26" fmla="*/ 727 w 946"/>
                <a:gd name="T27" fmla="*/ 558 h 901"/>
                <a:gd name="T28" fmla="*/ 71 w 946"/>
                <a:gd name="T29" fmla="*/ 0 h 901"/>
                <a:gd name="T30" fmla="*/ 107 w 946"/>
                <a:gd name="T31" fmla="*/ 10 h 901"/>
                <a:gd name="T32" fmla="*/ 131 w 946"/>
                <a:gd name="T33" fmla="*/ 35 h 901"/>
                <a:gd name="T34" fmla="*/ 141 w 946"/>
                <a:gd name="T35" fmla="*/ 71 h 901"/>
                <a:gd name="T36" fmla="*/ 145 w 946"/>
                <a:gd name="T37" fmla="*/ 493 h 901"/>
                <a:gd name="T38" fmla="*/ 168 w 946"/>
                <a:gd name="T39" fmla="*/ 541 h 901"/>
                <a:gd name="T40" fmla="*/ 210 w 946"/>
                <a:gd name="T41" fmla="*/ 575 h 901"/>
                <a:gd name="T42" fmla="*/ 264 w 946"/>
                <a:gd name="T43" fmla="*/ 588 h 901"/>
                <a:gd name="T44" fmla="*/ 486 w 946"/>
                <a:gd name="T45" fmla="*/ 552 h 901"/>
                <a:gd name="T46" fmla="*/ 530 w 946"/>
                <a:gd name="T47" fmla="*/ 489 h 901"/>
                <a:gd name="T48" fmla="*/ 590 w 946"/>
                <a:gd name="T49" fmla="*/ 443 h 901"/>
                <a:gd name="T50" fmla="*/ 664 w 946"/>
                <a:gd name="T51" fmla="*/ 418 h 901"/>
                <a:gd name="T52" fmla="*/ 743 w 946"/>
                <a:gd name="T53" fmla="*/ 418 h 901"/>
                <a:gd name="T54" fmla="*/ 816 w 946"/>
                <a:gd name="T55" fmla="*/ 442 h 901"/>
                <a:gd name="T56" fmla="*/ 876 w 946"/>
                <a:gd name="T57" fmla="*/ 486 h 901"/>
                <a:gd name="T58" fmla="*/ 919 w 946"/>
                <a:gd name="T59" fmla="*/ 547 h 901"/>
                <a:gd name="T60" fmla="*/ 943 w 946"/>
                <a:gd name="T61" fmla="*/ 618 h 901"/>
                <a:gd name="T62" fmla="*/ 943 w 946"/>
                <a:gd name="T63" fmla="*/ 697 h 901"/>
                <a:gd name="T64" fmla="*/ 919 w 946"/>
                <a:gd name="T65" fmla="*/ 769 h 901"/>
                <a:gd name="T66" fmla="*/ 876 w 946"/>
                <a:gd name="T67" fmla="*/ 829 h 901"/>
                <a:gd name="T68" fmla="*/ 815 w 946"/>
                <a:gd name="T69" fmla="*/ 873 h 901"/>
                <a:gd name="T70" fmla="*/ 743 w 946"/>
                <a:gd name="T71" fmla="*/ 898 h 901"/>
                <a:gd name="T72" fmla="*/ 668 w 946"/>
                <a:gd name="T73" fmla="*/ 898 h 901"/>
                <a:gd name="T74" fmla="*/ 602 w 946"/>
                <a:gd name="T75" fmla="*/ 878 h 901"/>
                <a:gd name="T76" fmla="*/ 545 w 946"/>
                <a:gd name="T77" fmla="*/ 841 h 901"/>
                <a:gd name="T78" fmla="*/ 500 w 946"/>
                <a:gd name="T79" fmla="*/ 790 h 901"/>
                <a:gd name="T80" fmla="*/ 472 w 946"/>
                <a:gd name="T81" fmla="*/ 728 h 901"/>
                <a:gd name="T82" fmla="*/ 225 w 946"/>
                <a:gd name="T83" fmla="*/ 725 h 901"/>
                <a:gd name="T84" fmla="*/ 153 w 946"/>
                <a:gd name="T85" fmla="*/ 704 h 901"/>
                <a:gd name="T86" fmla="*/ 91 w 946"/>
                <a:gd name="T87" fmla="*/ 664 h 901"/>
                <a:gd name="T88" fmla="*/ 43 w 946"/>
                <a:gd name="T89" fmla="*/ 608 h 901"/>
                <a:gd name="T90" fmla="*/ 12 w 946"/>
                <a:gd name="T91" fmla="*/ 540 h 901"/>
                <a:gd name="T92" fmla="*/ 0 w 946"/>
                <a:gd name="T93" fmla="*/ 464 h 901"/>
                <a:gd name="T94" fmla="*/ 3 w 946"/>
                <a:gd name="T95" fmla="*/ 52 h 901"/>
                <a:gd name="T96" fmla="*/ 22 w 946"/>
                <a:gd name="T97" fmla="*/ 20 h 901"/>
                <a:gd name="T98" fmla="*/ 52 w 946"/>
                <a:gd name="T99" fmla="*/ 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6" h="901">
                  <a:moveTo>
                    <a:pt x="704" y="556"/>
                  </a:moveTo>
                  <a:lnTo>
                    <a:pt x="681" y="558"/>
                  </a:lnTo>
                  <a:lnTo>
                    <a:pt x="658" y="565"/>
                  </a:lnTo>
                  <a:lnTo>
                    <a:pt x="640" y="578"/>
                  </a:lnTo>
                  <a:lnTo>
                    <a:pt x="624" y="594"/>
                  </a:lnTo>
                  <a:lnTo>
                    <a:pt x="612" y="613"/>
                  </a:lnTo>
                  <a:lnTo>
                    <a:pt x="604" y="634"/>
                  </a:lnTo>
                  <a:lnTo>
                    <a:pt x="602" y="658"/>
                  </a:lnTo>
                  <a:lnTo>
                    <a:pt x="604" y="681"/>
                  </a:lnTo>
                  <a:lnTo>
                    <a:pt x="612" y="703"/>
                  </a:lnTo>
                  <a:lnTo>
                    <a:pt x="624" y="722"/>
                  </a:lnTo>
                  <a:lnTo>
                    <a:pt x="640" y="737"/>
                  </a:lnTo>
                  <a:lnTo>
                    <a:pt x="658" y="750"/>
                  </a:lnTo>
                  <a:lnTo>
                    <a:pt x="681" y="757"/>
                  </a:lnTo>
                  <a:lnTo>
                    <a:pt x="704" y="761"/>
                  </a:lnTo>
                  <a:lnTo>
                    <a:pt x="727" y="757"/>
                  </a:lnTo>
                  <a:lnTo>
                    <a:pt x="749" y="750"/>
                  </a:lnTo>
                  <a:lnTo>
                    <a:pt x="768" y="737"/>
                  </a:lnTo>
                  <a:lnTo>
                    <a:pt x="784" y="722"/>
                  </a:lnTo>
                  <a:lnTo>
                    <a:pt x="796" y="703"/>
                  </a:lnTo>
                  <a:lnTo>
                    <a:pt x="803" y="681"/>
                  </a:lnTo>
                  <a:lnTo>
                    <a:pt x="806" y="658"/>
                  </a:lnTo>
                  <a:lnTo>
                    <a:pt x="803" y="634"/>
                  </a:lnTo>
                  <a:lnTo>
                    <a:pt x="796" y="613"/>
                  </a:lnTo>
                  <a:lnTo>
                    <a:pt x="783" y="594"/>
                  </a:lnTo>
                  <a:lnTo>
                    <a:pt x="767" y="578"/>
                  </a:lnTo>
                  <a:lnTo>
                    <a:pt x="748" y="565"/>
                  </a:lnTo>
                  <a:lnTo>
                    <a:pt x="727" y="558"/>
                  </a:lnTo>
                  <a:lnTo>
                    <a:pt x="704" y="556"/>
                  </a:lnTo>
                  <a:close/>
                  <a:moveTo>
                    <a:pt x="71" y="0"/>
                  </a:moveTo>
                  <a:lnTo>
                    <a:pt x="90" y="2"/>
                  </a:lnTo>
                  <a:lnTo>
                    <a:pt x="107" y="10"/>
                  </a:lnTo>
                  <a:lnTo>
                    <a:pt x="121" y="20"/>
                  </a:lnTo>
                  <a:lnTo>
                    <a:pt x="131" y="35"/>
                  </a:lnTo>
                  <a:lnTo>
                    <a:pt x="139" y="52"/>
                  </a:lnTo>
                  <a:lnTo>
                    <a:pt x="141" y="71"/>
                  </a:lnTo>
                  <a:lnTo>
                    <a:pt x="141" y="464"/>
                  </a:lnTo>
                  <a:lnTo>
                    <a:pt x="145" y="493"/>
                  </a:lnTo>
                  <a:lnTo>
                    <a:pt x="153" y="518"/>
                  </a:lnTo>
                  <a:lnTo>
                    <a:pt x="168" y="541"/>
                  </a:lnTo>
                  <a:lnTo>
                    <a:pt x="187" y="560"/>
                  </a:lnTo>
                  <a:lnTo>
                    <a:pt x="210" y="575"/>
                  </a:lnTo>
                  <a:lnTo>
                    <a:pt x="236" y="584"/>
                  </a:lnTo>
                  <a:lnTo>
                    <a:pt x="264" y="588"/>
                  </a:lnTo>
                  <a:lnTo>
                    <a:pt x="472" y="588"/>
                  </a:lnTo>
                  <a:lnTo>
                    <a:pt x="486" y="552"/>
                  </a:lnTo>
                  <a:lnTo>
                    <a:pt x="506" y="518"/>
                  </a:lnTo>
                  <a:lnTo>
                    <a:pt x="530" y="489"/>
                  </a:lnTo>
                  <a:lnTo>
                    <a:pt x="558" y="463"/>
                  </a:lnTo>
                  <a:lnTo>
                    <a:pt x="590" y="443"/>
                  </a:lnTo>
                  <a:lnTo>
                    <a:pt x="626" y="427"/>
                  </a:lnTo>
                  <a:lnTo>
                    <a:pt x="664" y="418"/>
                  </a:lnTo>
                  <a:lnTo>
                    <a:pt x="704" y="415"/>
                  </a:lnTo>
                  <a:lnTo>
                    <a:pt x="743" y="418"/>
                  </a:lnTo>
                  <a:lnTo>
                    <a:pt x="781" y="427"/>
                  </a:lnTo>
                  <a:lnTo>
                    <a:pt x="816" y="442"/>
                  </a:lnTo>
                  <a:lnTo>
                    <a:pt x="847" y="462"/>
                  </a:lnTo>
                  <a:lnTo>
                    <a:pt x="876" y="486"/>
                  </a:lnTo>
                  <a:lnTo>
                    <a:pt x="900" y="514"/>
                  </a:lnTo>
                  <a:lnTo>
                    <a:pt x="919" y="547"/>
                  </a:lnTo>
                  <a:lnTo>
                    <a:pt x="934" y="581"/>
                  </a:lnTo>
                  <a:lnTo>
                    <a:pt x="943" y="618"/>
                  </a:lnTo>
                  <a:lnTo>
                    <a:pt x="946" y="658"/>
                  </a:lnTo>
                  <a:lnTo>
                    <a:pt x="943" y="697"/>
                  </a:lnTo>
                  <a:lnTo>
                    <a:pt x="934" y="734"/>
                  </a:lnTo>
                  <a:lnTo>
                    <a:pt x="919" y="769"/>
                  </a:lnTo>
                  <a:lnTo>
                    <a:pt x="900" y="802"/>
                  </a:lnTo>
                  <a:lnTo>
                    <a:pt x="876" y="829"/>
                  </a:lnTo>
                  <a:lnTo>
                    <a:pt x="847" y="853"/>
                  </a:lnTo>
                  <a:lnTo>
                    <a:pt x="815" y="873"/>
                  </a:lnTo>
                  <a:lnTo>
                    <a:pt x="780" y="888"/>
                  </a:lnTo>
                  <a:lnTo>
                    <a:pt x="743" y="898"/>
                  </a:lnTo>
                  <a:lnTo>
                    <a:pt x="704" y="901"/>
                  </a:lnTo>
                  <a:lnTo>
                    <a:pt x="668" y="898"/>
                  </a:lnTo>
                  <a:lnTo>
                    <a:pt x="634" y="890"/>
                  </a:lnTo>
                  <a:lnTo>
                    <a:pt x="602" y="878"/>
                  </a:lnTo>
                  <a:lnTo>
                    <a:pt x="572" y="862"/>
                  </a:lnTo>
                  <a:lnTo>
                    <a:pt x="545" y="841"/>
                  </a:lnTo>
                  <a:lnTo>
                    <a:pt x="521" y="818"/>
                  </a:lnTo>
                  <a:lnTo>
                    <a:pt x="500" y="790"/>
                  </a:lnTo>
                  <a:lnTo>
                    <a:pt x="483" y="761"/>
                  </a:lnTo>
                  <a:lnTo>
                    <a:pt x="472" y="728"/>
                  </a:lnTo>
                  <a:lnTo>
                    <a:pt x="264" y="728"/>
                  </a:lnTo>
                  <a:lnTo>
                    <a:pt x="225" y="725"/>
                  </a:lnTo>
                  <a:lnTo>
                    <a:pt x="188" y="717"/>
                  </a:lnTo>
                  <a:lnTo>
                    <a:pt x="153" y="704"/>
                  </a:lnTo>
                  <a:lnTo>
                    <a:pt x="121" y="686"/>
                  </a:lnTo>
                  <a:lnTo>
                    <a:pt x="91" y="664"/>
                  </a:lnTo>
                  <a:lnTo>
                    <a:pt x="65" y="637"/>
                  </a:lnTo>
                  <a:lnTo>
                    <a:pt x="43" y="608"/>
                  </a:lnTo>
                  <a:lnTo>
                    <a:pt x="25" y="575"/>
                  </a:lnTo>
                  <a:lnTo>
                    <a:pt x="12" y="540"/>
                  </a:lnTo>
                  <a:lnTo>
                    <a:pt x="4" y="503"/>
                  </a:lnTo>
                  <a:lnTo>
                    <a:pt x="0" y="464"/>
                  </a:lnTo>
                  <a:lnTo>
                    <a:pt x="0" y="71"/>
                  </a:lnTo>
                  <a:lnTo>
                    <a:pt x="3" y="52"/>
                  </a:lnTo>
                  <a:lnTo>
                    <a:pt x="10" y="35"/>
                  </a:lnTo>
                  <a:lnTo>
                    <a:pt x="22" y="20"/>
                  </a:lnTo>
                  <a:lnTo>
                    <a:pt x="35" y="10"/>
                  </a:lnTo>
                  <a:lnTo>
                    <a:pt x="52" y="2"/>
                  </a:lnTo>
                  <a:lnTo>
                    <a:pt x="71"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37" name="Group 916"/>
          <p:cNvGrpSpPr/>
          <p:nvPr/>
        </p:nvGrpSpPr>
        <p:grpSpPr>
          <a:xfrm>
            <a:off x="1208813" y="2837149"/>
            <a:ext cx="539750" cy="538163"/>
            <a:chOff x="7223125" y="4241800"/>
            <a:chExt cx="539750" cy="538163"/>
          </a:xfrm>
          <a:solidFill>
            <a:srgbClr val="000000"/>
          </a:solidFill>
        </p:grpSpPr>
        <p:sp>
          <p:nvSpPr>
            <p:cNvPr id="38" name="Freeform 359"/>
            <p:cNvSpPr>
              <a:spLocks noEditPoints="1"/>
            </p:cNvSpPr>
            <p:nvPr/>
          </p:nvSpPr>
          <p:spPr bwMode="auto">
            <a:xfrm>
              <a:off x="7223125" y="4241800"/>
              <a:ext cx="539750" cy="538163"/>
            </a:xfrm>
            <a:custGeom>
              <a:avLst/>
              <a:gdLst>
                <a:gd name="T0" fmla="*/ 3287 w 3400"/>
                <a:gd name="T1" fmla="*/ 3277 h 3390"/>
                <a:gd name="T2" fmla="*/ 113 w 3400"/>
                <a:gd name="T3" fmla="*/ 735 h 3390"/>
                <a:gd name="T4" fmla="*/ 3287 w 3400"/>
                <a:gd name="T5" fmla="*/ 735 h 3390"/>
                <a:gd name="T6" fmla="*/ 1355 w 3400"/>
                <a:gd name="T7" fmla="*/ 305 h 3390"/>
                <a:gd name="T8" fmla="*/ 1158 w 3400"/>
                <a:gd name="T9" fmla="*/ 418 h 3390"/>
                <a:gd name="T10" fmla="*/ 963 w 3400"/>
                <a:gd name="T11" fmla="*/ 527 h 3390"/>
                <a:gd name="T12" fmla="*/ 790 w 3400"/>
                <a:gd name="T13" fmla="*/ 622 h 3390"/>
                <a:gd name="T14" fmla="*/ 2498 w 3400"/>
                <a:gd name="T15" fmla="*/ 561 h 3390"/>
                <a:gd name="T16" fmla="*/ 2309 w 3400"/>
                <a:gd name="T17" fmla="*/ 455 h 3390"/>
                <a:gd name="T18" fmla="*/ 2110 w 3400"/>
                <a:gd name="T19" fmla="*/ 343 h 3390"/>
                <a:gd name="T20" fmla="*/ 1983 w 3400"/>
                <a:gd name="T21" fmla="*/ 275 h 3390"/>
                <a:gd name="T22" fmla="*/ 1971 w 3400"/>
                <a:gd name="T23" fmla="*/ 364 h 3390"/>
                <a:gd name="T24" fmla="*/ 1913 w 3400"/>
                <a:gd name="T25" fmla="*/ 467 h 3390"/>
                <a:gd name="T26" fmla="*/ 1820 w 3400"/>
                <a:gd name="T27" fmla="*/ 538 h 3390"/>
                <a:gd name="T28" fmla="*/ 1700 w 3400"/>
                <a:gd name="T29" fmla="*/ 565 h 3390"/>
                <a:gd name="T30" fmla="*/ 1580 w 3400"/>
                <a:gd name="T31" fmla="*/ 538 h 3390"/>
                <a:gd name="T32" fmla="*/ 1487 w 3400"/>
                <a:gd name="T33" fmla="*/ 467 h 3390"/>
                <a:gd name="T34" fmla="*/ 1429 w 3400"/>
                <a:gd name="T35" fmla="*/ 364 h 3390"/>
                <a:gd name="T36" fmla="*/ 1417 w 3400"/>
                <a:gd name="T37" fmla="*/ 275 h 3390"/>
                <a:gd name="T38" fmla="*/ 1671 w 3400"/>
                <a:gd name="T39" fmla="*/ 116 h 3390"/>
                <a:gd name="T40" fmla="*/ 1594 w 3400"/>
                <a:gd name="T41" fmla="*/ 151 h 3390"/>
                <a:gd name="T42" fmla="*/ 1563 w 3400"/>
                <a:gd name="T43" fmla="*/ 184 h 3390"/>
                <a:gd name="T44" fmla="*/ 1536 w 3400"/>
                <a:gd name="T45" fmla="*/ 239 h 3390"/>
                <a:gd name="T46" fmla="*/ 1531 w 3400"/>
                <a:gd name="T47" fmla="*/ 264 h 3390"/>
                <a:gd name="T48" fmla="*/ 1540 w 3400"/>
                <a:gd name="T49" fmla="*/ 342 h 3390"/>
                <a:gd name="T50" fmla="*/ 1591 w 3400"/>
                <a:gd name="T51" fmla="*/ 412 h 3390"/>
                <a:gd name="T52" fmla="*/ 1669 w 3400"/>
                <a:gd name="T53" fmla="*/ 449 h 3390"/>
                <a:gd name="T54" fmla="*/ 1760 w 3400"/>
                <a:gd name="T55" fmla="*/ 442 h 3390"/>
                <a:gd name="T56" fmla="*/ 1830 w 3400"/>
                <a:gd name="T57" fmla="*/ 391 h 3390"/>
                <a:gd name="T58" fmla="*/ 1867 w 3400"/>
                <a:gd name="T59" fmla="*/ 313 h 3390"/>
                <a:gd name="T60" fmla="*/ 1866 w 3400"/>
                <a:gd name="T61" fmla="*/ 247 h 3390"/>
                <a:gd name="T62" fmla="*/ 1857 w 3400"/>
                <a:gd name="T63" fmla="*/ 218 h 3390"/>
                <a:gd name="T64" fmla="*/ 1827 w 3400"/>
                <a:gd name="T65" fmla="*/ 171 h 3390"/>
                <a:gd name="T66" fmla="*/ 1782 w 3400"/>
                <a:gd name="T67" fmla="*/ 135 h 3390"/>
                <a:gd name="T68" fmla="*/ 1700 w 3400"/>
                <a:gd name="T69" fmla="*/ 113 h 3390"/>
                <a:gd name="T70" fmla="*/ 1778 w 3400"/>
                <a:gd name="T71" fmla="*/ 11 h 3390"/>
                <a:gd name="T72" fmla="*/ 1878 w 3400"/>
                <a:gd name="T73" fmla="*/ 64 h 3390"/>
                <a:gd name="T74" fmla="*/ 1990 w 3400"/>
                <a:gd name="T75" fmla="*/ 141 h 3390"/>
                <a:gd name="T76" fmla="*/ 2131 w 3400"/>
                <a:gd name="T77" fmla="*/ 224 h 3390"/>
                <a:gd name="T78" fmla="*/ 2281 w 3400"/>
                <a:gd name="T79" fmla="*/ 310 h 3390"/>
                <a:gd name="T80" fmla="*/ 2433 w 3400"/>
                <a:gd name="T81" fmla="*/ 396 h 3390"/>
                <a:gd name="T82" fmla="*/ 2574 w 3400"/>
                <a:gd name="T83" fmla="*/ 474 h 3390"/>
                <a:gd name="T84" fmla="*/ 2696 w 3400"/>
                <a:gd name="T85" fmla="*/ 540 h 3390"/>
                <a:gd name="T86" fmla="*/ 2791 w 3400"/>
                <a:gd name="T87" fmla="*/ 591 h 3390"/>
                <a:gd name="T88" fmla="*/ 2848 w 3400"/>
                <a:gd name="T89" fmla="*/ 622 h 3390"/>
                <a:gd name="T90" fmla="*/ 0 w 3400"/>
                <a:gd name="T91" fmla="*/ 3390 h 3390"/>
                <a:gd name="T92" fmla="*/ 567 w 3400"/>
                <a:gd name="T93" fmla="*/ 614 h 3390"/>
                <a:gd name="T94" fmla="*/ 637 w 3400"/>
                <a:gd name="T95" fmla="*/ 576 h 3390"/>
                <a:gd name="T96" fmla="*/ 742 w 3400"/>
                <a:gd name="T97" fmla="*/ 519 h 3390"/>
                <a:gd name="T98" fmla="*/ 872 w 3400"/>
                <a:gd name="T99" fmla="*/ 448 h 3390"/>
                <a:gd name="T100" fmla="*/ 1017 w 3400"/>
                <a:gd name="T101" fmla="*/ 367 h 3390"/>
                <a:gd name="T102" fmla="*/ 1169 w 3400"/>
                <a:gd name="T103" fmla="*/ 281 h 3390"/>
                <a:gd name="T104" fmla="*/ 1318 w 3400"/>
                <a:gd name="T105" fmla="*/ 195 h 3390"/>
                <a:gd name="T106" fmla="*/ 1454 w 3400"/>
                <a:gd name="T107" fmla="*/ 114 h 3390"/>
                <a:gd name="T108" fmla="*/ 1553 w 3400"/>
                <a:gd name="T109" fmla="*/ 42 h 3390"/>
                <a:gd name="T110" fmla="*/ 1660 w 3400"/>
                <a:gd name="T111" fmla="*/ 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0" h="3390">
                  <a:moveTo>
                    <a:pt x="113" y="1130"/>
                  </a:moveTo>
                  <a:lnTo>
                    <a:pt x="113" y="3277"/>
                  </a:lnTo>
                  <a:lnTo>
                    <a:pt x="3287" y="3277"/>
                  </a:lnTo>
                  <a:lnTo>
                    <a:pt x="3287" y="1130"/>
                  </a:lnTo>
                  <a:lnTo>
                    <a:pt x="113" y="1130"/>
                  </a:lnTo>
                  <a:close/>
                  <a:moveTo>
                    <a:pt x="113" y="735"/>
                  </a:moveTo>
                  <a:lnTo>
                    <a:pt x="113" y="1017"/>
                  </a:lnTo>
                  <a:lnTo>
                    <a:pt x="3287" y="1017"/>
                  </a:lnTo>
                  <a:lnTo>
                    <a:pt x="3287" y="735"/>
                  </a:lnTo>
                  <a:lnTo>
                    <a:pt x="113" y="735"/>
                  </a:lnTo>
                  <a:close/>
                  <a:moveTo>
                    <a:pt x="1417" y="269"/>
                  </a:moveTo>
                  <a:lnTo>
                    <a:pt x="1355" y="305"/>
                  </a:lnTo>
                  <a:lnTo>
                    <a:pt x="1290" y="343"/>
                  </a:lnTo>
                  <a:lnTo>
                    <a:pt x="1224" y="380"/>
                  </a:lnTo>
                  <a:lnTo>
                    <a:pt x="1158" y="418"/>
                  </a:lnTo>
                  <a:lnTo>
                    <a:pt x="1091" y="455"/>
                  </a:lnTo>
                  <a:lnTo>
                    <a:pt x="1026" y="492"/>
                  </a:lnTo>
                  <a:lnTo>
                    <a:pt x="963" y="527"/>
                  </a:lnTo>
                  <a:lnTo>
                    <a:pt x="902" y="561"/>
                  </a:lnTo>
                  <a:lnTo>
                    <a:pt x="844" y="593"/>
                  </a:lnTo>
                  <a:lnTo>
                    <a:pt x="790" y="622"/>
                  </a:lnTo>
                  <a:lnTo>
                    <a:pt x="2610" y="622"/>
                  </a:lnTo>
                  <a:lnTo>
                    <a:pt x="2556" y="593"/>
                  </a:lnTo>
                  <a:lnTo>
                    <a:pt x="2498" y="561"/>
                  </a:lnTo>
                  <a:lnTo>
                    <a:pt x="2437" y="527"/>
                  </a:lnTo>
                  <a:lnTo>
                    <a:pt x="2374" y="492"/>
                  </a:lnTo>
                  <a:lnTo>
                    <a:pt x="2309" y="455"/>
                  </a:lnTo>
                  <a:lnTo>
                    <a:pt x="2242" y="418"/>
                  </a:lnTo>
                  <a:lnTo>
                    <a:pt x="2176" y="380"/>
                  </a:lnTo>
                  <a:lnTo>
                    <a:pt x="2110" y="343"/>
                  </a:lnTo>
                  <a:lnTo>
                    <a:pt x="2045" y="305"/>
                  </a:lnTo>
                  <a:lnTo>
                    <a:pt x="1983" y="269"/>
                  </a:lnTo>
                  <a:lnTo>
                    <a:pt x="1983" y="275"/>
                  </a:lnTo>
                  <a:lnTo>
                    <a:pt x="1983" y="283"/>
                  </a:lnTo>
                  <a:lnTo>
                    <a:pt x="1980" y="325"/>
                  </a:lnTo>
                  <a:lnTo>
                    <a:pt x="1971" y="364"/>
                  </a:lnTo>
                  <a:lnTo>
                    <a:pt x="1957" y="402"/>
                  </a:lnTo>
                  <a:lnTo>
                    <a:pt x="1938" y="437"/>
                  </a:lnTo>
                  <a:lnTo>
                    <a:pt x="1913" y="467"/>
                  </a:lnTo>
                  <a:lnTo>
                    <a:pt x="1885" y="495"/>
                  </a:lnTo>
                  <a:lnTo>
                    <a:pt x="1855" y="520"/>
                  </a:lnTo>
                  <a:lnTo>
                    <a:pt x="1820" y="538"/>
                  </a:lnTo>
                  <a:lnTo>
                    <a:pt x="1781" y="553"/>
                  </a:lnTo>
                  <a:lnTo>
                    <a:pt x="1742" y="562"/>
                  </a:lnTo>
                  <a:lnTo>
                    <a:pt x="1700" y="565"/>
                  </a:lnTo>
                  <a:lnTo>
                    <a:pt x="1658" y="562"/>
                  </a:lnTo>
                  <a:lnTo>
                    <a:pt x="1619" y="553"/>
                  </a:lnTo>
                  <a:lnTo>
                    <a:pt x="1580" y="538"/>
                  </a:lnTo>
                  <a:lnTo>
                    <a:pt x="1545" y="520"/>
                  </a:lnTo>
                  <a:lnTo>
                    <a:pt x="1515" y="495"/>
                  </a:lnTo>
                  <a:lnTo>
                    <a:pt x="1487" y="467"/>
                  </a:lnTo>
                  <a:lnTo>
                    <a:pt x="1462" y="437"/>
                  </a:lnTo>
                  <a:lnTo>
                    <a:pt x="1443" y="402"/>
                  </a:lnTo>
                  <a:lnTo>
                    <a:pt x="1429" y="364"/>
                  </a:lnTo>
                  <a:lnTo>
                    <a:pt x="1420" y="325"/>
                  </a:lnTo>
                  <a:lnTo>
                    <a:pt x="1417" y="283"/>
                  </a:lnTo>
                  <a:lnTo>
                    <a:pt x="1417" y="275"/>
                  </a:lnTo>
                  <a:lnTo>
                    <a:pt x="1417" y="269"/>
                  </a:lnTo>
                  <a:close/>
                  <a:moveTo>
                    <a:pt x="1700" y="113"/>
                  </a:moveTo>
                  <a:lnTo>
                    <a:pt x="1671" y="116"/>
                  </a:lnTo>
                  <a:lnTo>
                    <a:pt x="1643" y="123"/>
                  </a:lnTo>
                  <a:lnTo>
                    <a:pt x="1618" y="135"/>
                  </a:lnTo>
                  <a:lnTo>
                    <a:pt x="1594" y="151"/>
                  </a:lnTo>
                  <a:lnTo>
                    <a:pt x="1574" y="170"/>
                  </a:lnTo>
                  <a:lnTo>
                    <a:pt x="1573" y="171"/>
                  </a:lnTo>
                  <a:lnTo>
                    <a:pt x="1563" y="184"/>
                  </a:lnTo>
                  <a:lnTo>
                    <a:pt x="1553" y="199"/>
                  </a:lnTo>
                  <a:lnTo>
                    <a:pt x="1543" y="218"/>
                  </a:lnTo>
                  <a:lnTo>
                    <a:pt x="1536" y="239"/>
                  </a:lnTo>
                  <a:lnTo>
                    <a:pt x="1535" y="243"/>
                  </a:lnTo>
                  <a:lnTo>
                    <a:pt x="1534" y="247"/>
                  </a:lnTo>
                  <a:lnTo>
                    <a:pt x="1531" y="264"/>
                  </a:lnTo>
                  <a:lnTo>
                    <a:pt x="1530" y="283"/>
                  </a:lnTo>
                  <a:lnTo>
                    <a:pt x="1533" y="313"/>
                  </a:lnTo>
                  <a:lnTo>
                    <a:pt x="1540" y="342"/>
                  </a:lnTo>
                  <a:lnTo>
                    <a:pt x="1554" y="368"/>
                  </a:lnTo>
                  <a:lnTo>
                    <a:pt x="1570" y="391"/>
                  </a:lnTo>
                  <a:lnTo>
                    <a:pt x="1591" y="412"/>
                  </a:lnTo>
                  <a:lnTo>
                    <a:pt x="1614" y="428"/>
                  </a:lnTo>
                  <a:lnTo>
                    <a:pt x="1640" y="442"/>
                  </a:lnTo>
                  <a:lnTo>
                    <a:pt x="1669" y="449"/>
                  </a:lnTo>
                  <a:lnTo>
                    <a:pt x="1700" y="452"/>
                  </a:lnTo>
                  <a:lnTo>
                    <a:pt x="1731" y="449"/>
                  </a:lnTo>
                  <a:lnTo>
                    <a:pt x="1760" y="442"/>
                  </a:lnTo>
                  <a:lnTo>
                    <a:pt x="1786" y="428"/>
                  </a:lnTo>
                  <a:lnTo>
                    <a:pt x="1809" y="412"/>
                  </a:lnTo>
                  <a:lnTo>
                    <a:pt x="1830" y="391"/>
                  </a:lnTo>
                  <a:lnTo>
                    <a:pt x="1846" y="368"/>
                  </a:lnTo>
                  <a:lnTo>
                    <a:pt x="1860" y="342"/>
                  </a:lnTo>
                  <a:lnTo>
                    <a:pt x="1867" y="313"/>
                  </a:lnTo>
                  <a:lnTo>
                    <a:pt x="1870" y="283"/>
                  </a:lnTo>
                  <a:lnTo>
                    <a:pt x="1869" y="264"/>
                  </a:lnTo>
                  <a:lnTo>
                    <a:pt x="1866" y="247"/>
                  </a:lnTo>
                  <a:lnTo>
                    <a:pt x="1865" y="243"/>
                  </a:lnTo>
                  <a:lnTo>
                    <a:pt x="1864" y="239"/>
                  </a:lnTo>
                  <a:lnTo>
                    <a:pt x="1857" y="218"/>
                  </a:lnTo>
                  <a:lnTo>
                    <a:pt x="1847" y="199"/>
                  </a:lnTo>
                  <a:lnTo>
                    <a:pt x="1837" y="184"/>
                  </a:lnTo>
                  <a:lnTo>
                    <a:pt x="1827" y="171"/>
                  </a:lnTo>
                  <a:lnTo>
                    <a:pt x="1826" y="170"/>
                  </a:lnTo>
                  <a:lnTo>
                    <a:pt x="1806" y="151"/>
                  </a:lnTo>
                  <a:lnTo>
                    <a:pt x="1782" y="135"/>
                  </a:lnTo>
                  <a:lnTo>
                    <a:pt x="1757" y="123"/>
                  </a:lnTo>
                  <a:lnTo>
                    <a:pt x="1729" y="116"/>
                  </a:lnTo>
                  <a:lnTo>
                    <a:pt x="1700" y="113"/>
                  </a:lnTo>
                  <a:close/>
                  <a:moveTo>
                    <a:pt x="1700" y="0"/>
                  </a:moveTo>
                  <a:lnTo>
                    <a:pt x="1740" y="3"/>
                  </a:lnTo>
                  <a:lnTo>
                    <a:pt x="1778" y="11"/>
                  </a:lnTo>
                  <a:lnTo>
                    <a:pt x="1813" y="24"/>
                  </a:lnTo>
                  <a:lnTo>
                    <a:pt x="1847" y="42"/>
                  </a:lnTo>
                  <a:lnTo>
                    <a:pt x="1878" y="64"/>
                  </a:lnTo>
                  <a:lnTo>
                    <a:pt x="1906" y="89"/>
                  </a:lnTo>
                  <a:lnTo>
                    <a:pt x="1946" y="114"/>
                  </a:lnTo>
                  <a:lnTo>
                    <a:pt x="1990" y="141"/>
                  </a:lnTo>
                  <a:lnTo>
                    <a:pt x="2035" y="167"/>
                  </a:lnTo>
                  <a:lnTo>
                    <a:pt x="2082" y="196"/>
                  </a:lnTo>
                  <a:lnTo>
                    <a:pt x="2131" y="224"/>
                  </a:lnTo>
                  <a:lnTo>
                    <a:pt x="2180" y="253"/>
                  </a:lnTo>
                  <a:lnTo>
                    <a:pt x="2231" y="281"/>
                  </a:lnTo>
                  <a:lnTo>
                    <a:pt x="2281" y="310"/>
                  </a:lnTo>
                  <a:lnTo>
                    <a:pt x="2333" y="339"/>
                  </a:lnTo>
                  <a:lnTo>
                    <a:pt x="2383" y="368"/>
                  </a:lnTo>
                  <a:lnTo>
                    <a:pt x="2433" y="396"/>
                  </a:lnTo>
                  <a:lnTo>
                    <a:pt x="2481" y="422"/>
                  </a:lnTo>
                  <a:lnTo>
                    <a:pt x="2528" y="448"/>
                  </a:lnTo>
                  <a:lnTo>
                    <a:pt x="2574" y="474"/>
                  </a:lnTo>
                  <a:lnTo>
                    <a:pt x="2617" y="497"/>
                  </a:lnTo>
                  <a:lnTo>
                    <a:pt x="2658" y="520"/>
                  </a:lnTo>
                  <a:lnTo>
                    <a:pt x="2696" y="540"/>
                  </a:lnTo>
                  <a:lnTo>
                    <a:pt x="2731" y="559"/>
                  </a:lnTo>
                  <a:lnTo>
                    <a:pt x="2763" y="576"/>
                  </a:lnTo>
                  <a:lnTo>
                    <a:pt x="2791" y="591"/>
                  </a:lnTo>
                  <a:lnTo>
                    <a:pt x="2815" y="604"/>
                  </a:lnTo>
                  <a:lnTo>
                    <a:pt x="2833" y="614"/>
                  </a:lnTo>
                  <a:lnTo>
                    <a:pt x="2848" y="622"/>
                  </a:lnTo>
                  <a:lnTo>
                    <a:pt x="3400" y="622"/>
                  </a:lnTo>
                  <a:lnTo>
                    <a:pt x="3400" y="3390"/>
                  </a:lnTo>
                  <a:lnTo>
                    <a:pt x="0" y="3390"/>
                  </a:lnTo>
                  <a:lnTo>
                    <a:pt x="0" y="622"/>
                  </a:lnTo>
                  <a:lnTo>
                    <a:pt x="552" y="622"/>
                  </a:lnTo>
                  <a:lnTo>
                    <a:pt x="567" y="614"/>
                  </a:lnTo>
                  <a:lnTo>
                    <a:pt x="585" y="604"/>
                  </a:lnTo>
                  <a:lnTo>
                    <a:pt x="609" y="591"/>
                  </a:lnTo>
                  <a:lnTo>
                    <a:pt x="637" y="576"/>
                  </a:lnTo>
                  <a:lnTo>
                    <a:pt x="669" y="559"/>
                  </a:lnTo>
                  <a:lnTo>
                    <a:pt x="704" y="540"/>
                  </a:lnTo>
                  <a:lnTo>
                    <a:pt x="742" y="519"/>
                  </a:lnTo>
                  <a:lnTo>
                    <a:pt x="783" y="497"/>
                  </a:lnTo>
                  <a:lnTo>
                    <a:pt x="826" y="473"/>
                  </a:lnTo>
                  <a:lnTo>
                    <a:pt x="872" y="448"/>
                  </a:lnTo>
                  <a:lnTo>
                    <a:pt x="919" y="422"/>
                  </a:lnTo>
                  <a:lnTo>
                    <a:pt x="967" y="394"/>
                  </a:lnTo>
                  <a:lnTo>
                    <a:pt x="1017" y="367"/>
                  </a:lnTo>
                  <a:lnTo>
                    <a:pt x="1067" y="339"/>
                  </a:lnTo>
                  <a:lnTo>
                    <a:pt x="1119" y="310"/>
                  </a:lnTo>
                  <a:lnTo>
                    <a:pt x="1169" y="281"/>
                  </a:lnTo>
                  <a:lnTo>
                    <a:pt x="1220" y="253"/>
                  </a:lnTo>
                  <a:lnTo>
                    <a:pt x="1269" y="224"/>
                  </a:lnTo>
                  <a:lnTo>
                    <a:pt x="1318" y="195"/>
                  </a:lnTo>
                  <a:lnTo>
                    <a:pt x="1365" y="167"/>
                  </a:lnTo>
                  <a:lnTo>
                    <a:pt x="1410" y="141"/>
                  </a:lnTo>
                  <a:lnTo>
                    <a:pt x="1454" y="114"/>
                  </a:lnTo>
                  <a:lnTo>
                    <a:pt x="1494" y="89"/>
                  </a:lnTo>
                  <a:lnTo>
                    <a:pt x="1522" y="64"/>
                  </a:lnTo>
                  <a:lnTo>
                    <a:pt x="1553" y="42"/>
                  </a:lnTo>
                  <a:lnTo>
                    <a:pt x="1587" y="24"/>
                  </a:lnTo>
                  <a:lnTo>
                    <a:pt x="1622" y="11"/>
                  </a:lnTo>
                  <a:lnTo>
                    <a:pt x="1660" y="3"/>
                  </a:lnTo>
                  <a:lnTo>
                    <a:pt x="1700"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360"/>
            <p:cNvSpPr>
              <a:spLocks/>
            </p:cNvSpPr>
            <p:nvPr/>
          </p:nvSpPr>
          <p:spPr bwMode="auto">
            <a:xfrm>
              <a:off x="7421563"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3" y="101"/>
                  </a:lnTo>
                  <a:lnTo>
                    <a:pt x="11" y="89"/>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361"/>
            <p:cNvSpPr>
              <a:spLocks/>
            </p:cNvSpPr>
            <p:nvPr/>
          </p:nvSpPr>
          <p:spPr bwMode="auto">
            <a:xfrm>
              <a:off x="7483475" y="4484688"/>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89"/>
                  </a:lnTo>
                  <a:lnTo>
                    <a:pt x="90"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1" name="Freeform 362"/>
            <p:cNvSpPr>
              <a:spLocks/>
            </p:cNvSpPr>
            <p:nvPr/>
          </p:nvSpPr>
          <p:spPr bwMode="auto">
            <a:xfrm>
              <a:off x="7546975" y="4484688"/>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89"/>
                  </a:lnTo>
                  <a:lnTo>
                    <a:pt x="90" y="101"/>
                  </a:lnTo>
                  <a:lnTo>
                    <a:pt x="74" y="109"/>
                  </a:lnTo>
                  <a:lnTo>
                    <a:pt x="57" y="113"/>
                  </a:lnTo>
                  <a:lnTo>
                    <a:pt x="39" y="109"/>
                  </a:lnTo>
                  <a:lnTo>
                    <a:pt x="24" y="101"/>
                  </a:lnTo>
                  <a:lnTo>
                    <a:pt x="11" y="89"/>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2" name="Freeform 363"/>
            <p:cNvSpPr>
              <a:spLocks/>
            </p:cNvSpPr>
            <p:nvPr/>
          </p:nvSpPr>
          <p:spPr bwMode="auto">
            <a:xfrm>
              <a:off x="7610475"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2" y="101"/>
                  </a:lnTo>
                  <a:lnTo>
                    <a:pt x="11" y="89"/>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3" name="Freeform 364"/>
            <p:cNvSpPr>
              <a:spLocks/>
            </p:cNvSpPr>
            <p:nvPr/>
          </p:nvSpPr>
          <p:spPr bwMode="auto">
            <a:xfrm>
              <a:off x="7672388" y="4484688"/>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89"/>
                  </a:lnTo>
                  <a:lnTo>
                    <a:pt x="91"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4" name="Freeform 365"/>
            <p:cNvSpPr>
              <a:spLocks/>
            </p:cNvSpPr>
            <p:nvPr/>
          </p:nvSpPr>
          <p:spPr bwMode="auto">
            <a:xfrm>
              <a:off x="7294563"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3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3" y="101"/>
                  </a:lnTo>
                  <a:lnTo>
                    <a:pt x="12" y="90"/>
                  </a:lnTo>
                  <a:lnTo>
                    <a:pt x="3" y="73"/>
                  </a:lnTo>
                  <a:lnTo>
                    <a:pt x="0" y="56"/>
                  </a:lnTo>
                  <a:lnTo>
                    <a:pt x="3" y="39"/>
                  </a:lnTo>
                  <a:lnTo>
                    <a:pt x="12" y="23"/>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366"/>
            <p:cNvSpPr>
              <a:spLocks/>
            </p:cNvSpPr>
            <p:nvPr/>
          </p:nvSpPr>
          <p:spPr bwMode="auto">
            <a:xfrm>
              <a:off x="7358063" y="4556125"/>
              <a:ext cx="17463" cy="17463"/>
            </a:xfrm>
            <a:custGeom>
              <a:avLst/>
              <a:gdLst>
                <a:gd name="T0" fmla="*/ 57 w 113"/>
                <a:gd name="T1" fmla="*/ 0 h 113"/>
                <a:gd name="T2" fmla="*/ 74 w 113"/>
                <a:gd name="T3" fmla="*/ 3 h 113"/>
                <a:gd name="T4" fmla="*/ 91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1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3"/>
                  </a:lnTo>
                  <a:lnTo>
                    <a:pt x="110" y="39"/>
                  </a:lnTo>
                  <a:lnTo>
                    <a:pt x="113" y="56"/>
                  </a:lnTo>
                  <a:lnTo>
                    <a:pt x="110" y="73"/>
                  </a:lnTo>
                  <a:lnTo>
                    <a:pt x="102" y="90"/>
                  </a:lnTo>
                  <a:lnTo>
                    <a:pt x="91"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367"/>
            <p:cNvSpPr>
              <a:spLocks/>
            </p:cNvSpPr>
            <p:nvPr/>
          </p:nvSpPr>
          <p:spPr bwMode="auto">
            <a:xfrm>
              <a:off x="7421563"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3" y="101"/>
                  </a:lnTo>
                  <a:lnTo>
                    <a:pt x="11" y="90"/>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7" name="Freeform 368"/>
            <p:cNvSpPr>
              <a:spLocks/>
            </p:cNvSpPr>
            <p:nvPr/>
          </p:nvSpPr>
          <p:spPr bwMode="auto">
            <a:xfrm>
              <a:off x="7483475"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369"/>
            <p:cNvSpPr>
              <a:spLocks/>
            </p:cNvSpPr>
            <p:nvPr/>
          </p:nvSpPr>
          <p:spPr bwMode="auto">
            <a:xfrm>
              <a:off x="7546975" y="4556125"/>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90"/>
                  </a:lnTo>
                  <a:lnTo>
                    <a:pt x="90"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370"/>
            <p:cNvSpPr>
              <a:spLocks/>
            </p:cNvSpPr>
            <p:nvPr/>
          </p:nvSpPr>
          <p:spPr bwMode="auto">
            <a:xfrm>
              <a:off x="7610475"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2" y="101"/>
                  </a:lnTo>
                  <a:lnTo>
                    <a:pt x="11" y="90"/>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0" name="Freeform 371"/>
            <p:cNvSpPr>
              <a:spLocks/>
            </p:cNvSpPr>
            <p:nvPr/>
          </p:nvSpPr>
          <p:spPr bwMode="auto">
            <a:xfrm>
              <a:off x="7672388" y="4556125"/>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90"/>
                  </a:lnTo>
                  <a:lnTo>
                    <a:pt x="91"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1" name="Freeform 372"/>
            <p:cNvSpPr>
              <a:spLocks/>
            </p:cNvSpPr>
            <p:nvPr/>
          </p:nvSpPr>
          <p:spPr bwMode="auto">
            <a:xfrm>
              <a:off x="7294563"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3" y="102"/>
                  </a:lnTo>
                  <a:lnTo>
                    <a:pt x="12" y="89"/>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2" name="Freeform 373"/>
            <p:cNvSpPr>
              <a:spLocks/>
            </p:cNvSpPr>
            <p:nvPr/>
          </p:nvSpPr>
          <p:spPr bwMode="auto">
            <a:xfrm>
              <a:off x="7358063" y="4618038"/>
              <a:ext cx="17463" cy="19050"/>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89"/>
                  </a:lnTo>
                  <a:lnTo>
                    <a:pt x="91"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374"/>
            <p:cNvSpPr>
              <a:spLocks/>
            </p:cNvSpPr>
            <p:nvPr/>
          </p:nvSpPr>
          <p:spPr bwMode="auto">
            <a:xfrm>
              <a:off x="7421563"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3" y="102"/>
                  </a:lnTo>
                  <a:lnTo>
                    <a:pt x="11" y="89"/>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4" name="Freeform 375"/>
            <p:cNvSpPr>
              <a:spLocks/>
            </p:cNvSpPr>
            <p:nvPr/>
          </p:nvSpPr>
          <p:spPr bwMode="auto">
            <a:xfrm>
              <a:off x="7483475"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5" name="Freeform 376"/>
            <p:cNvSpPr>
              <a:spLocks/>
            </p:cNvSpPr>
            <p:nvPr/>
          </p:nvSpPr>
          <p:spPr bwMode="auto">
            <a:xfrm>
              <a:off x="7546975" y="4618038"/>
              <a:ext cx="17463" cy="19050"/>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89"/>
                  </a:lnTo>
                  <a:lnTo>
                    <a:pt x="90"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6" name="Freeform 377"/>
            <p:cNvSpPr>
              <a:spLocks/>
            </p:cNvSpPr>
            <p:nvPr/>
          </p:nvSpPr>
          <p:spPr bwMode="auto">
            <a:xfrm>
              <a:off x="7610475"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2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2" y="102"/>
                  </a:lnTo>
                  <a:lnTo>
                    <a:pt x="11" y="89"/>
                  </a:lnTo>
                  <a:lnTo>
                    <a:pt x="3" y="74"/>
                  </a:lnTo>
                  <a:lnTo>
                    <a:pt x="0" y="57"/>
                  </a:lnTo>
                  <a:lnTo>
                    <a:pt x="3" y="39"/>
                  </a:lnTo>
                  <a:lnTo>
                    <a:pt x="11" y="24"/>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7" name="Freeform 378"/>
            <p:cNvSpPr>
              <a:spLocks/>
            </p:cNvSpPr>
            <p:nvPr/>
          </p:nvSpPr>
          <p:spPr bwMode="auto">
            <a:xfrm>
              <a:off x="7672388" y="4618038"/>
              <a:ext cx="19050" cy="19050"/>
            </a:xfrm>
            <a:custGeom>
              <a:avLst/>
              <a:gdLst>
                <a:gd name="T0" fmla="*/ 57 w 114"/>
                <a:gd name="T1" fmla="*/ 0 h 113"/>
                <a:gd name="T2" fmla="*/ 75 w 114"/>
                <a:gd name="T3" fmla="*/ 3 h 113"/>
                <a:gd name="T4" fmla="*/ 91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1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4"/>
                  </a:lnTo>
                  <a:lnTo>
                    <a:pt x="111" y="39"/>
                  </a:lnTo>
                  <a:lnTo>
                    <a:pt x="114" y="57"/>
                  </a:lnTo>
                  <a:lnTo>
                    <a:pt x="111" y="74"/>
                  </a:lnTo>
                  <a:lnTo>
                    <a:pt x="102" y="89"/>
                  </a:lnTo>
                  <a:lnTo>
                    <a:pt x="91"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8" name="Freeform 379"/>
            <p:cNvSpPr>
              <a:spLocks/>
            </p:cNvSpPr>
            <p:nvPr/>
          </p:nvSpPr>
          <p:spPr bwMode="auto">
            <a:xfrm>
              <a:off x="7294563"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3" y="102"/>
                  </a:lnTo>
                  <a:lnTo>
                    <a:pt x="12" y="90"/>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9" name="Freeform 380"/>
            <p:cNvSpPr>
              <a:spLocks/>
            </p:cNvSpPr>
            <p:nvPr/>
          </p:nvSpPr>
          <p:spPr bwMode="auto">
            <a:xfrm>
              <a:off x="7358063" y="4691063"/>
              <a:ext cx="17463" cy="17463"/>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90"/>
                  </a:lnTo>
                  <a:lnTo>
                    <a:pt x="91"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0" name="Freeform 381"/>
            <p:cNvSpPr>
              <a:spLocks/>
            </p:cNvSpPr>
            <p:nvPr/>
          </p:nvSpPr>
          <p:spPr bwMode="auto">
            <a:xfrm>
              <a:off x="7421563" y="4691063"/>
              <a:ext cx="17463" cy="17463"/>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90"/>
                  </a:lnTo>
                  <a:lnTo>
                    <a:pt x="89" y="102"/>
                  </a:lnTo>
                  <a:lnTo>
                    <a:pt x="74" y="110"/>
                  </a:lnTo>
                  <a:lnTo>
                    <a:pt x="56" y="113"/>
                  </a:lnTo>
                  <a:lnTo>
                    <a:pt x="39" y="110"/>
                  </a:lnTo>
                  <a:lnTo>
                    <a:pt x="23" y="102"/>
                  </a:lnTo>
                  <a:lnTo>
                    <a:pt x="11" y="90"/>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1" name="Freeform 382"/>
            <p:cNvSpPr>
              <a:spLocks/>
            </p:cNvSpPr>
            <p:nvPr/>
          </p:nvSpPr>
          <p:spPr bwMode="auto">
            <a:xfrm>
              <a:off x="7483475"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4" y="102"/>
                  </a:lnTo>
                  <a:lnTo>
                    <a:pt x="12" y="90"/>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2" name="Freeform 383"/>
            <p:cNvSpPr>
              <a:spLocks/>
            </p:cNvSpPr>
            <p:nvPr/>
          </p:nvSpPr>
          <p:spPr bwMode="auto">
            <a:xfrm>
              <a:off x="7546975" y="4691063"/>
              <a:ext cx="17463" cy="17463"/>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90"/>
                  </a:lnTo>
                  <a:lnTo>
                    <a:pt x="90"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3" name="Group 895"/>
          <p:cNvGrpSpPr/>
          <p:nvPr/>
        </p:nvGrpSpPr>
        <p:grpSpPr>
          <a:xfrm>
            <a:off x="5590736" y="2908486"/>
            <a:ext cx="569913" cy="501650"/>
            <a:chOff x="4419600" y="3487738"/>
            <a:chExt cx="569913" cy="501650"/>
          </a:xfrm>
          <a:solidFill>
            <a:srgbClr val="000000"/>
          </a:solidFill>
        </p:grpSpPr>
        <p:sp>
          <p:nvSpPr>
            <p:cNvPr id="64" name="Freeform 286"/>
            <p:cNvSpPr>
              <a:spLocks/>
            </p:cNvSpPr>
            <p:nvPr/>
          </p:nvSpPr>
          <p:spPr bwMode="auto">
            <a:xfrm>
              <a:off x="4670425" y="3886201"/>
              <a:ext cx="33338" cy="34925"/>
            </a:xfrm>
            <a:custGeom>
              <a:avLst/>
              <a:gdLst>
                <a:gd name="T0" fmla="*/ 209 w 209"/>
                <a:gd name="T1" fmla="*/ 0 h 225"/>
                <a:gd name="T2" fmla="*/ 209 w 209"/>
                <a:gd name="T3" fmla="*/ 225 h 225"/>
                <a:gd name="T4" fmla="*/ 0 w 209"/>
                <a:gd name="T5" fmla="*/ 225 h 225"/>
                <a:gd name="T6" fmla="*/ 38 w 209"/>
                <a:gd name="T7" fmla="*/ 219 h 225"/>
                <a:gd name="T8" fmla="*/ 74 w 209"/>
                <a:gd name="T9" fmla="*/ 207 h 225"/>
                <a:gd name="T10" fmla="*/ 106 w 209"/>
                <a:gd name="T11" fmla="*/ 189 h 225"/>
                <a:gd name="T12" fmla="*/ 136 w 209"/>
                <a:gd name="T13" fmla="*/ 167 h 225"/>
                <a:gd name="T14" fmla="*/ 161 w 209"/>
                <a:gd name="T15" fmla="*/ 140 h 225"/>
                <a:gd name="T16" fmla="*/ 182 w 209"/>
                <a:gd name="T17" fmla="*/ 110 h 225"/>
                <a:gd name="T18" fmla="*/ 197 w 209"/>
                <a:gd name="T19" fmla="*/ 76 h 225"/>
                <a:gd name="T20" fmla="*/ 205 w 209"/>
                <a:gd name="T21" fmla="*/ 39 h 225"/>
                <a:gd name="T22" fmla="*/ 209 w 209"/>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25">
                  <a:moveTo>
                    <a:pt x="209" y="0"/>
                  </a:moveTo>
                  <a:lnTo>
                    <a:pt x="209" y="225"/>
                  </a:lnTo>
                  <a:lnTo>
                    <a:pt x="0" y="225"/>
                  </a:lnTo>
                  <a:lnTo>
                    <a:pt x="38" y="219"/>
                  </a:lnTo>
                  <a:lnTo>
                    <a:pt x="74" y="207"/>
                  </a:lnTo>
                  <a:lnTo>
                    <a:pt x="106" y="189"/>
                  </a:lnTo>
                  <a:lnTo>
                    <a:pt x="136" y="167"/>
                  </a:lnTo>
                  <a:lnTo>
                    <a:pt x="161" y="140"/>
                  </a:lnTo>
                  <a:lnTo>
                    <a:pt x="182" y="110"/>
                  </a:lnTo>
                  <a:lnTo>
                    <a:pt x="197" y="76"/>
                  </a:lnTo>
                  <a:lnTo>
                    <a:pt x="205" y="39"/>
                  </a:lnTo>
                  <a:lnTo>
                    <a:pt x="209"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5" name="Freeform 287"/>
            <p:cNvSpPr>
              <a:spLocks/>
            </p:cNvSpPr>
            <p:nvPr/>
          </p:nvSpPr>
          <p:spPr bwMode="auto">
            <a:xfrm>
              <a:off x="4705350" y="3886201"/>
              <a:ext cx="34925" cy="36513"/>
            </a:xfrm>
            <a:custGeom>
              <a:avLst/>
              <a:gdLst>
                <a:gd name="T0" fmla="*/ 0 w 225"/>
                <a:gd name="T1" fmla="*/ 0 h 226"/>
                <a:gd name="T2" fmla="*/ 2 w 225"/>
                <a:gd name="T3" fmla="*/ 37 h 226"/>
                <a:gd name="T4" fmla="*/ 11 w 225"/>
                <a:gd name="T5" fmla="*/ 72 h 226"/>
                <a:gd name="T6" fmla="*/ 25 w 225"/>
                <a:gd name="T7" fmla="*/ 104 h 226"/>
                <a:gd name="T8" fmla="*/ 44 w 225"/>
                <a:gd name="T9" fmla="*/ 133 h 226"/>
                <a:gd name="T10" fmla="*/ 66 w 225"/>
                <a:gd name="T11" fmla="*/ 160 h 226"/>
                <a:gd name="T12" fmla="*/ 93 w 225"/>
                <a:gd name="T13" fmla="*/ 182 h 226"/>
                <a:gd name="T14" fmla="*/ 122 w 225"/>
                <a:gd name="T15" fmla="*/ 201 h 226"/>
                <a:gd name="T16" fmla="*/ 155 w 225"/>
                <a:gd name="T17" fmla="*/ 214 h 226"/>
                <a:gd name="T18" fmla="*/ 190 w 225"/>
                <a:gd name="T19" fmla="*/ 223 h 226"/>
                <a:gd name="T20" fmla="*/ 225 w 225"/>
                <a:gd name="T21" fmla="*/ 226 h 226"/>
                <a:gd name="T22" fmla="*/ 0 w 225"/>
                <a:gd name="T23" fmla="*/ 226 h 226"/>
                <a:gd name="T24" fmla="*/ 0 w 225"/>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6">
                  <a:moveTo>
                    <a:pt x="0" y="0"/>
                  </a:moveTo>
                  <a:lnTo>
                    <a:pt x="2" y="37"/>
                  </a:lnTo>
                  <a:lnTo>
                    <a:pt x="11" y="72"/>
                  </a:lnTo>
                  <a:lnTo>
                    <a:pt x="25" y="104"/>
                  </a:lnTo>
                  <a:lnTo>
                    <a:pt x="44" y="133"/>
                  </a:lnTo>
                  <a:lnTo>
                    <a:pt x="66" y="160"/>
                  </a:lnTo>
                  <a:lnTo>
                    <a:pt x="93" y="182"/>
                  </a:lnTo>
                  <a:lnTo>
                    <a:pt x="122" y="201"/>
                  </a:lnTo>
                  <a:lnTo>
                    <a:pt x="155" y="214"/>
                  </a:lnTo>
                  <a:lnTo>
                    <a:pt x="190" y="223"/>
                  </a:lnTo>
                  <a:lnTo>
                    <a:pt x="225" y="226"/>
                  </a:lnTo>
                  <a:lnTo>
                    <a:pt x="0" y="226"/>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6" name="Freeform 289"/>
            <p:cNvSpPr>
              <a:spLocks/>
            </p:cNvSpPr>
            <p:nvPr/>
          </p:nvSpPr>
          <p:spPr bwMode="auto">
            <a:xfrm>
              <a:off x="4645025" y="3922713"/>
              <a:ext cx="119063" cy="50800"/>
            </a:xfrm>
            <a:custGeom>
              <a:avLst/>
              <a:gdLst>
                <a:gd name="T0" fmla="*/ 0 w 754"/>
                <a:gd name="T1" fmla="*/ 0 h 325"/>
                <a:gd name="T2" fmla="*/ 754 w 754"/>
                <a:gd name="T3" fmla="*/ 0 h 325"/>
                <a:gd name="T4" fmla="*/ 751 w 754"/>
                <a:gd name="T5" fmla="*/ 44 h 325"/>
                <a:gd name="T6" fmla="*/ 743 w 754"/>
                <a:gd name="T7" fmla="*/ 86 h 325"/>
                <a:gd name="T8" fmla="*/ 728 w 754"/>
                <a:gd name="T9" fmla="*/ 126 h 325"/>
                <a:gd name="T10" fmla="*/ 710 w 754"/>
                <a:gd name="T11" fmla="*/ 164 h 325"/>
                <a:gd name="T12" fmla="*/ 687 w 754"/>
                <a:gd name="T13" fmla="*/ 199 h 325"/>
                <a:gd name="T14" fmla="*/ 659 w 754"/>
                <a:gd name="T15" fmla="*/ 229 h 325"/>
                <a:gd name="T16" fmla="*/ 628 w 754"/>
                <a:gd name="T17" fmla="*/ 258 h 325"/>
                <a:gd name="T18" fmla="*/ 593 w 754"/>
                <a:gd name="T19" fmla="*/ 280 h 325"/>
                <a:gd name="T20" fmla="*/ 555 w 754"/>
                <a:gd name="T21" fmla="*/ 299 h 325"/>
                <a:gd name="T22" fmla="*/ 516 w 754"/>
                <a:gd name="T23" fmla="*/ 313 h 325"/>
                <a:gd name="T24" fmla="*/ 474 w 754"/>
                <a:gd name="T25" fmla="*/ 322 h 325"/>
                <a:gd name="T26" fmla="*/ 429 w 754"/>
                <a:gd name="T27" fmla="*/ 325 h 325"/>
                <a:gd name="T28" fmla="*/ 325 w 754"/>
                <a:gd name="T29" fmla="*/ 325 h 325"/>
                <a:gd name="T30" fmla="*/ 280 w 754"/>
                <a:gd name="T31" fmla="*/ 322 h 325"/>
                <a:gd name="T32" fmla="*/ 238 w 754"/>
                <a:gd name="T33" fmla="*/ 313 h 325"/>
                <a:gd name="T34" fmla="*/ 199 w 754"/>
                <a:gd name="T35" fmla="*/ 299 h 325"/>
                <a:gd name="T36" fmla="*/ 161 w 754"/>
                <a:gd name="T37" fmla="*/ 280 h 325"/>
                <a:gd name="T38" fmla="*/ 126 w 754"/>
                <a:gd name="T39" fmla="*/ 258 h 325"/>
                <a:gd name="T40" fmla="*/ 95 w 754"/>
                <a:gd name="T41" fmla="*/ 229 h 325"/>
                <a:gd name="T42" fmla="*/ 67 w 754"/>
                <a:gd name="T43" fmla="*/ 199 h 325"/>
                <a:gd name="T44" fmla="*/ 44 w 754"/>
                <a:gd name="T45" fmla="*/ 164 h 325"/>
                <a:gd name="T46" fmla="*/ 26 w 754"/>
                <a:gd name="T47" fmla="*/ 126 h 325"/>
                <a:gd name="T48" fmla="*/ 11 w 754"/>
                <a:gd name="T49" fmla="*/ 86 h 325"/>
                <a:gd name="T50" fmla="*/ 3 w 754"/>
                <a:gd name="T51" fmla="*/ 44 h 325"/>
                <a:gd name="T52" fmla="*/ 0 w 754"/>
                <a:gd name="T5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4" h="325">
                  <a:moveTo>
                    <a:pt x="0" y="0"/>
                  </a:moveTo>
                  <a:lnTo>
                    <a:pt x="754" y="0"/>
                  </a:lnTo>
                  <a:lnTo>
                    <a:pt x="751" y="44"/>
                  </a:lnTo>
                  <a:lnTo>
                    <a:pt x="743" y="86"/>
                  </a:lnTo>
                  <a:lnTo>
                    <a:pt x="728" y="126"/>
                  </a:lnTo>
                  <a:lnTo>
                    <a:pt x="710" y="164"/>
                  </a:lnTo>
                  <a:lnTo>
                    <a:pt x="687" y="199"/>
                  </a:lnTo>
                  <a:lnTo>
                    <a:pt x="659" y="229"/>
                  </a:lnTo>
                  <a:lnTo>
                    <a:pt x="628" y="258"/>
                  </a:lnTo>
                  <a:lnTo>
                    <a:pt x="593" y="280"/>
                  </a:lnTo>
                  <a:lnTo>
                    <a:pt x="555" y="299"/>
                  </a:lnTo>
                  <a:lnTo>
                    <a:pt x="516" y="313"/>
                  </a:lnTo>
                  <a:lnTo>
                    <a:pt x="474" y="322"/>
                  </a:lnTo>
                  <a:lnTo>
                    <a:pt x="429" y="325"/>
                  </a:lnTo>
                  <a:lnTo>
                    <a:pt x="325" y="325"/>
                  </a:lnTo>
                  <a:lnTo>
                    <a:pt x="280" y="322"/>
                  </a:lnTo>
                  <a:lnTo>
                    <a:pt x="238" y="313"/>
                  </a:lnTo>
                  <a:lnTo>
                    <a:pt x="199" y="299"/>
                  </a:lnTo>
                  <a:lnTo>
                    <a:pt x="161" y="280"/>
                  </a:lnTo>
                  <a:lnTo>
                    <a:pt x="126" y="258"/>
                  </a:lnTo>
                  <a:lnTo>
                    <a:pt x="95" y="229"/>
                  </a:lnTo>
                  <a:lnTo>
                    <a:pt x="67" y="199"/>
                  </a:lnTo>
                  <a:lnTo>
                    <a:pt x="44" y="164"/>
                  </a:lnTo>
                  <a:lnTo>
                    <a:pt x="26" y="126"/>
                  </a:lnTo>
                  <a:lnTo>
                    <a:pt x="11" y="86"/>
                  </a:lnTo>
                  <a:lnTo>
                    <a:pt x="3" y="44"/>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7" name="Freeform 290"/>
            <p:cNvSpPr>
              <a:spLocks noEditPoints="1"/>
            </p:cNvSpPr>
            <p:nvPr/>
          </p:nvSpPr>
          <p:spPr bwMode="auto">
            <a:xfrm>
              <a:off x="4419600" y="3487738"/>
              <a:ext cx="569913" cy="501650"/>
            </a:xfrm>
            <a:custGeom>
              <a:avLst/>
              <a:gdLst>
                <a:gd name="T0" fmla="*/ 1608 w 3590"/>
                <a:gd name="T1" fmla="*/ 2915 h 3159"/>
                <a:gd name="T2" fmla="*/ 1743 w 3590"/>
                <a:gd name="T3" fmla="*/ 2960 h 3159"/>
                <a:gd name="T4" fmla="*/ 1953 w 3590"/>
                <a:gd name="T5" fmla="*/ 2934 h 3159"/>
                <a:gd name="T6" fmla="*/ 2050 w 3590"/>
                <a:gd name="T7" fmla="*/ 2835 h 3159"/>
                <a:gd name="T8" fmla="*/ 2143 w 3590"/>
                <a:gd name="T9" fmla="*/ 212 h 3159"/>
                <a:gd name="T10" fmla="*/ 1995 w 3590"/>
                <a:gd name="T11" fmla="*/ 298 h 3159"/>
                <a:gd name="T12" fmla="*/ 1909 w 3590"/>
                <a:gd name="T13" fmla="*/ 446 h 3159"/>
                <a:gd name="T14" fmla="*/ 1897 w 3590"/>
                <a:gd name="T15" fmla="*/ 2209 h 3159"/>
                <a:gd name="T16" fmla="*/ 3036 w 3590"/>
                <a:gd name="T17" fmla="*/ 2184 h 3159"/>
                <a:gd name="T18" fmla="*/ 2704 w 3590"/>
                <a:gd name="T19" fmla="*/ 917 h 3159"/>
                <a:gd name="T20" fmla="*/ 2623 w 3590"/>
                <a:gd name="T21" fmla="*/ 908 h 3159"/>
                <a:gd name="T22" fmla="*/ 2575 w 3590"/>
                <a:gd name="T23" fmla="*/ 843 h 3159"/>
                <a:gd name="T24" fmla="*/ 554 w 3590"/>
                <a:gd name="T25" fmla="*/ 199 h 3159"/>
                <a:gd name="T26" fmla="*/ 1652 w 3590"/>
                <a:gd name="T27" fmla="*/ 2194 h 3159"/>
                <a:gd name="T28" fmla="*/ 1681 w 3590"/>
                <a:gd name="T29" fmla="*/ 445 h 3159"/>
                <a:gd name="T30" fmla="*/ 1595 w 3590"/>
                <a:gd name="T31" fmla="*/ 297 h 3159"/>
                <a:gd name="T32" fmla="*/ 1447 w 3590"/>
                <a:gd name="T33" fmla="*/ 211 h 3159"/>
                <a:gd name="T34" fmla="*/ 454 w 3590"/>
                <a:gd name="T35" fmla="*/ 0 h 3159"/>
                <a:gd name="T36" fmla="*/ 1530 w 3590"/>
                <a:gd name="T37" fmla="*/ 28 h 3159"/>
                <a:gd name="T38" fmla="*/ 1722 w 3590"/>
                <a:gd name="T39" fmla="*/ 144 h 3159"/>
                <a:gd name="T40" fmla="*/ 1869 w 3590"/>
                <a:gd name="T41" fmla="*/ 144 h 3159"/>
                <a:gd name="T42" fmla="*/ 2060 w 3590"/>
                <a:gd name="T43" fmla="*/ 28 h 3159"/>
                <a:gd name="T44" fmla="*/ 2673 w 3590"/>
                <a:gd name="T45" fmla="*/ 0 h 3159"/>
                <a:gd name="T46" fmla="*/ 2750 w 3590"/>
                <a:gd name="T47" fmla="*/ 38 h 3159"/>
                <a:gd name="T48" fmla="*/ 2772 w 3590"/>
                <a:gd name="T49" fmla="*/ 647 h 3159"/>
                <a:gd name="T50" fmla="*/ 2908 w 3590"/>
                <a:gd name="T51" fmla="*/ 589 h 3159"/>
                <a:gd name="T52" fmla="*/ 3029 w 3590"/>
                <a:gd name="T53" fmla="*/ 100 h 3159"/>
                <a:gd name="T54" fmla="*/ 3066 w 3590"/>
                <a:gd name="T55" fmla="*/ 22 h 3159"/>
                <a:gd name="T56" fmla="*/ 3136 w 3590"/>
                <a:gd name="T57" fmla="*/ 0 h 3159"/>
                <a:gd name="T58" fmla="*/ 3214 w 3590"/>
                <a:gd name="T59" fmla="*/ 38 h 3159"/>
                <a:gd name="T60" fmla="*/ 3236 w 3590"/>
                <a:gd name="T61" fmla="*/ 2284 h 3159"/>
                <a:gd name="T62" fmla="*/ 3198 w 3590"/>
                <a:gd name="T63" fmla="*/ 2361 h 3159"/>
                <a:gd name="T64" fmla="*/ 2023 w 3590"/>
                <a:gd name="T65" fmla="*/ 2383 h 3159"/>
                <a:gd name="T66" fmla="*/ 1926 w 3590"/>
                <a:gd name="T67" fmla="*/ 2430 h 3159"/>
                <a:gd name="T68" fmla="*/ 1901 w 3590"/>
                <a:gd name="T69" fmla="*/ 2537 h 3159"/>
                <a:gd name="T70" fmla="*/ 1964 w 3590"/>
                <a:gd name="T71" fmla="*/ 2620 h 3159"/>
                <a:gd name="T72" fmla="*/ 3391 w 3590"/>
                <a:gd name="T73" fmla="*/ 409 h 3159"/>
                <a:gd name="T74" fmla="*/ 3428 w 3590"/>
                <a:gd name="T75" fmla="*/ 331 h 3159"/>
                <a:gd name="T76" fmla="*/ 3513 w 3590"/>
                <a:gd name="T77" fmla="*/ 312 h 3159"/>
                <a:gd name="T78" fmla="*/ 3580 w 3590"/>
                <a:gd name="T79" fmla="*/ 365 h 3159"/>
                <a:gd name="T80" fmla="*/ 3588 w 3590"/>
                <a:gd name="T81" fmla="*/ 2758 h 3159"/>
                <a:gd name="T82" fmla="*/ 3535 w 3590"/>
                <a:gd name="T83" fmla="*/ 2824 h 3159"/>
                <a:gd name="T84" fmla="*/ 2245 w 3590"/>
                <a:gd name="T85" fmla="*/ 2884 h 3159"/>
                <a:gd name="T86" fmla="*/ 2131 w 3590"/>
                <a:gd name="T87" fmla="*/ 3050 h 3159"/>
                <a:gd name="T88" fmla="*/ 1953 w 3590"/>
                <a:gd name="T89" fmla="*/ 3146 h 3159"/>
                <a:gd name="T90" fmla="*/ 1689 w 3590"/>
                <a:gd name="T91" fmla="*/ 3156 h 3159"/>
                <a:gd name="T92" fmla="*/ 1498 w 3590"/>
                <a:gd name="T93" fmla="*/ 3082 h 3159"/>
                <a:gd name="T94" fmla="*/ 1366 w 3590"/>
                <a:gd name="T95" fmla="*/ 2931 h 3159"/>
                <a:gd name="T96" fmla="*/ 77 w 3590"/>
                <a:gd name="T97" fmla="*/ 2832 h 3159"/>
                <a:gd name="T98" fmla="*/ 10 w 3590"/>
                <a:gd name="T99" fmla="*/ 2778 h 3159"/>
                <a:gd name="T100" fmla="*/ 2 w 3590"/>
                <a:gd name="T101" fmla="*/ 386 h 3159"/>
                <a:gd name="T102" fmla="*/ 55 w 3590"/>
                <a:gd name="T103" fmla="*/ 320 h 3159"/>
                <a:gd name="T104" fmla="*/ 144 w 3590"/>
                <a:gd name="T105" fmla="*/ 320 h 3159"/>
                <a:gd name="T106" fmla="*/ 197 w 3590"/>
                <a:gd name="T107" fmla="*/ 386 h 3159"/>
                <a:gd name="T108" fmla="*/ 1575 w 3590"/>
                <a:gd name="T109" fmla="*/ 2635 h 3159"/>
                <a:gd name="T110" fmla="*/ 1668 w 3590"/>
                <a:gd name="T111" fmla="*/ 2585 h 3159"/>
                <a:gd name="T112" fmla="*/ 1689 w 3590"/>
                <a:gd name="T113" fmla="*/ 2480 h 3159"/>
                <a:gd name="T114" fmla="*/ 1622 w 3590"/>
                <a:gd name="T115" fmla="*/ 2396 h 3159"/>
                <a:gd name="T116" fmla="*/ 431 w 3590"/>
                <a:gd name="T117" fmla="*/ 2380 h 3159"/>
                <a:gd name="T118" fmla="*/ 364 w 3590"/>
                <a:gd name="T119" fmla="*/ 2327 h 3159"/>
                <a:gd name="T120" fmla="*/ 357 w 3590"/>
                <a:gd name="T121" fmla="*/ 76 h 3159"/>
                <a:gd name="T122" fmla="*/ 410 w 3590"/>
                <a:gd name="T123" fmla="*/ 1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90" h="3159">
                  <a:moveTo>
                    <a:pt x="1540" y="2835"/>
                  </a:moveTo>
                  <a:lnTo>
                    <a:pt x="1559" y="2865"/>
                  </a:lnTo>
                  <a:lnTo>
                    <a:pt x="1582" y="2891"/>
                  </a:lnTo>
                  <a:lnTo>
                    <a:pt x="1608" y="2915"/>
                  </a:lnTo>
                  <a:lnTo>
                    <a:pt x="1637" y="2934"/>
                  </a:lnTo>
                  <a:lnTo>
                    <a:pt x="1670" y="2948"/>
                  </a:lnTo>
                  <a:lnTo>
                    <a:pt x="1706" y="2957"/>
                  </a:lnTo>
                  <a:lnTo>
                    <a:pt x="1743" y="2960"/>
                  </a:lnTo>
                  <a:lnTo>
                    <a:pt x="1847" y="2960"/>
                  </a:lnTo>
                  <a:lnTo>
                    <a:pt x="1884" y="2957"/>
                  </a:lnTo>
                  <a:lnTo>
                    <a:pt x="1920" y="2948"/>
                  </a:lnTo>
                  <a:lnTo>
                    <a:pt x="1953" y="2934"/>
                  </a:lnTo>
                  <a:lnTo>
                    <a:pt x="1982" y="2915"/>
                  </a:lnTo>
                  <a:lnTo>
                    <a:pt x="2008" y="2891"/>
                  </a:lnTo>
                  <a:lnTo>
                    <a:pt x="2031" y="2865"/>
                  </a:lnTo>
                  <a:lnTo>
                    <a:pt x="2050" y="2835"/>
                  </a:lnTo>
                  <a:lnTo>
                    <a:pt x="1540" y="2835"/>
                  </a:lnTo>
                  <a:close/>
                  <a:moveTo>
                    <a:pt x="2232" y="200"/>
                  </a:moveTo>
                  <a:lnTo>
                    <a:pt x="2187" y="202"/>
                  </a:lnTo>
                  <a:lnTo>
                    <a:pt x="2143" y="212"/>
                  </a:lnTo>
                  <a:lnTo>
                    <a:pt x="2102" y="226"/>
                  </a:lnTo>
                  <a:lnTo>
                    <a:pt x="2064" y="246"/>
                  </a:lnTo>
                  <a:lnTo>
                    <a:pt x="2028" y="270"/>
                  </a:lnTo>
                  <a:lnTo>
                    <a:pt x="1995" y="298"/>
                  </a:lnTo>
                  <a:lnTo>
                    <a:pt x="1967" y="330"/>
                  </a:lnTo>
                  <a:lnTo>
                    <a:pt x="1943" y="365"/>
                  </a:lnTo>
                  <a:lnTo>
                    <a:pt x="1923" y="405"/>
                  </a:lnTo>
                  <a:lnTo>
                    <a:pt x="1909" y="446"/>
                  </a:lnTo>
                  <a:lnTo>
                    <a:pt x="1901" y="489"/>
                  </a:lnTo>
                  <a:lnTo>
                    <a:pt x="1897" y="534"/>
                  </a:lnTo>
                  <a:lnTo>
                    <a:pt x="1897" y="534"/>
                  </a:lnTo>
                  <a:lnTo>
                    <a:pt x="1897" y="2209"/>
                  </a:lnTo>
                  <a:lnTo>
                    <a:pt x="1938" y="2196"/>
                  </a:lnTo>
                  <a:lnTo>
                    <a:pt x="1980" y="2187"/>
                  </a:lnTo>
                  <a:lnTo>
                    <a:pt x="2023" y="2184"/>
                  </a:lnTo>
                  <a:lnTo>
                    <a:pt x="3036" y="2184"/>
                  </a:lnTo>
                  <a:lnTo>
                    <a:pt x="3036" y="884"/>
                  </a:lnTo>
                  <a:lnTo>
                    <a:pt x="2898" y="805"/>
                  </a:lnTo>
                  <a:lnTo>
                    <a:pt x="2723" y="907"/>
                  </a:lnTo>
                  <a:lnTo>
                    <a:pt x="2704" y="917"/>
                  </a:lnTo>
                  <a:lnTo>
                    <a:pt x="2684" y="921"/>
                  </a:lnTo>
                  <a:lnTo>
                    <a:pt x="2663" y="921"/>
                  </a:lnTo>
                  <a:lnTo>
                    <a:pt x="2642" y="917"/>
                  </a:lnTo>
                  <a:lnTo>
                    <a:pt x="2623" y="908"/>
                  </a:lnTo>
                  <a:lnTo>
                    <a:pt x="2607" y="896"/>
                  </a:lnTo>
                  <a:lnTo>
                    <a:pt x="2592" y="881"/>
                  </a:lnTo>
                  <a:lnTo>
                    <a:pt x="2582" y="862"/>
                  </a:lnTo>
                  <a:lnTo>
                    <a:pt x="2575" y="843"/>
                  </a:lnTo>
                  <a:lnTo>
                    <a:pt x="2573" y="822"/>
                  </a:lnTo>
                  <a:lnTo>
                    <a:pt x="2573" y="200"/>
                  </a:lnTo>
                  <a:lnTo>
                    <a:pt x="2232" y="200"/>
                  </a:lnTo>
                  <a:close/>
                  <a:moveTo>
                    <a:pt x="554" y="199"/>
                  </a:moveTo>
                  <a:lnTo>
                    <a:pt x="554" y="2184"/>
                  </a:lnTo>
                  <a:lnTo>
                    <a:pt x="1567" y="2184"/>
                  </a:lnTo>
                  <a:lnTo>
                    <a:pt x="1610" y="2187"/>
                  </a:lnTo>
                  <a:lnTo>
                    <a:pt x="1652" y="2194"/>
                  </a:lnTo>
                  <a:lnTo>
                    <a:pt x="1693" y="2209"/>
                  </a:lnTo>
                  <a:lnTo>
                    <a:pt x="1693" y="534"/>
                  </a:lnTo>
                  <a:lnTo>
                    <a:pt x="1689" y="488"/>
                  </a:lnTo>
                  <a:lnTo>
                    <a:pt x="1681" y="445"/>
                  </a:lnTo>
                  <a:lnTo>
                    <a:pt x="1667" y="404"/>
                  </a:lnTo>
                  <a:lnTo>
                    <a:pt x="1647" y="364"/>
                  </a:lnTo>
                  <a:lnTo>
                    <a:pt x="1623" y="330"/>
                  </a:lnTo>
                  <a:lnTo>
                    <a:pt x="1595" y="297"/>
                  </a:lnTo>
                  <a:lnTo>
                    <a:pt x="1562" y="269"/>
                  </a:lnTo>
                  <a:lnTo>
                    <a:pt x="1526" y="245"/>
                  </a:lnTo>
                  <a:lnTo>
                    <a:pt x="1488" y="225"/>
                  </a:lnTo>
                  <a:lnTo>
                    <a:pt x="1447" y="211"/>
                  </a:lnTo>
                  <a:lnTo>
                    <a:pt x="1403" y="202"/>
                  </a:lnTo>
                  <a:lnTo>
                    <a:pt x="1358" y="199"/>
                  </a:lnTo>
                  <a:lnTo>
                    <a:pt x="554" y="199"/>
                  </a:lnTo>
                  <a:close/>
                  <a:moveTo>
                    <a:pt x="454" y="0"/>
                  </a:moveTo>
                  <a:lnTo>
                    <a:pt x="1358" y="0"/>
                  </a:lnTo>
                  <a:lnTo>
                    <a:pt x="1418" y="3"/>
                  </a:lnTo>
                  <a:lnTo>
                    <a:pt x="1475" y="12"/>
                  </a:lnTo>
                  <a:lnTo>
                    <a:pt x="1530" y="28"/>
                  </a:lnTo>
                  <a:lnTo>
                    <a:pt x="1583" y="49"/>
                  </a:lnTo>
                  <a:lnTo>
                    <a:pt x="1633" y="76"/>
                  </a:lnTo>
                  <a:lnTo>
                    <a:pt x="1679" y="108"/>
                  </a:lnTo>
                  <a:lnTo>
                    <a:pt x="1722" y="144"/>
                  </a:lnTo>
                  <a:lnTo>
                    <a:pt x="1761" y="184"/>
                  </a:lnTo>
                  <a:lnTo>
                    <a:pt x="1795" y="227"/>
                  </a:lnTo>
                  <a:lnTo>
                    <a:pt x="1830" y="184"/>
                  </a:lnTo>
                  <a:lnTo>
                    <a:pt x="1869" y="144"/>
                  </a:lnTo>
                  <a:lnTo>
                    <a:pt x="1911" y="108"/>
                  </a:lnTo>
                  <a:lnTo>
                    <a:pt x="1958" y="76"/>
                  </a:lnTo>
                  <a:lnTo>
                    <a:pt x="2007" y="50"/>
                  </a:lnTo>
                  <a:lnTo>
                    <a:pt x="2060" y="28"/>
                  </a:lnTo>
                  <a:lnTo>
                    <a:pt x="2116" y="13"/>
                  </a:lnTo>
                  <a:lnTo>
                    <a:pt x="2172" y="3"/>
                  </a:lnTo>
                  <a:lnTo>
                    <a:pt x="2232" y="0"/>
                  </a:lnTo>
                  <a:lnTo>
                    <a:pt x="2673" y="0"/>
                  </a:lnTo>
                  <a:lnTo>
                    <a:pt x="2696" y="3"/>
                  </a:lnTo>
                  <a:lnTo>
                    <a:pt x="2716" y="11"/>
                  </a:lnTo>
                  <a:lnTo>
                    <a:pt x="2735" y="22"/>
                  </a:lnTo>
                  <a:lnTo>
                    <a:pt x="2750" y="38"/>
                  </a:lnTo>
                  <a:lnTo>
                    <a:pt x="2762" y="57"/>
                  </a:lnTo>
                  <a:lnTo>
                    <a:pt x="2770" y="77"/>
                  </a:lnTo>
                  <a:lnTo>
                    <a:pt x="2772" y="100"/>
                  </a:lnTo>
                  <a:lnTo>
                    <a:pt x="2772" y="647"/>
                  </a:lnTo>
                  <a:lnTo>
                    <a:pt x="2847" y="603"/>
                  </a:lnTo>
                  <a:lnTo>
                    <a:pt x="2867" y="594"/>
                  </a:lnTo>
                  <a:lnTo>
                    <a:pt x="2887" y="589"/>
                  </a:lnTo>
                  <a:lnTo>
                    <a:pt x="2908" y="589"/>
                  </a:lnTo>
                  <a:lnTo>
                    <a:pt x="2929" y="594"/>
                  </a:lnTo>
                  <a:lnTo>
                    <a:pt x="2947" y="603"/>
                  </a:lnTo>
                  <a:lnTo>
                    <a:pt x="3029" y="649"/>
                  </a:lnTo>
                  <a:lnTo>
                    <a:pt x="3029" y="100"/>
                  </a:lnTo>
                  <a:lnTo>
                    <a:pt x="3031" y="77"/>
                  </a:lnTo>
                  <a:lnTo>
                    <a:pt x="3038" y="57"/>
                  </a:lnTo>
                  <a:lnTo>
                    <a:pt x="3050" y="38"/>
                  </a:lnTo>
                  <a:lnTo>
                    <a:pt x="3066" y="22"/>
                  </a:lnTo>
                  <a:lnTo>
                    <a:pt x="3084" y="11"/>
                  </a:lnTo>
                  <a:lnTo>
                    <a:pt x="3105" y="3"/>
                  </a:lnTo>
                  <a:lnTo>
                    <a:pt x="3128" y="0"/>
                  </a:lnTo>
                  <a:lnTo>
                    <a:pt x="3136" y="0"/>
                  </a:lnTo>
                  <a:lnTo>
                    <a:pt x="3159" y="3"/>
                  </a:lnTo>
                  <a:lnTo>
                    <a:pt x="3180" y="11"/>
                  </a:lnTo>
                  <a:lnTo>
                    <a:pt x="3198" y="22"/>
                  </a:lnTo>
                  <a:lnTo>
                    <a:pt x="3214" y="38"/>
                  </a:lnTo>
                  <a:lnTo>
                    <a:pt x="3226" y="57"/>
                  </a:lnTo>
                  <a:lnTo>
                    <a:pt x="3233" y="77"/>
                  </a:lnTo>
                  <a:lnTo>
                    <a:pt x="3236" y="100"/>
                  </a:lnTo>
                  <a:lnTo>
                    <a:pt x="3236" y="2284"/>
                  </a:lnTo>
                  <a:lnTo>
                    <a:pt x="3233" y="2306"/>
                  </a:lnTo>
                  <a:lnTo>
                    <a:pt x="3226" y="2327"/>
                  </a:lnTo>
                  <a:lnTo>
                    <a:pt x="3214" y="2346"/>
                  </a:lnTo>
                  <a:lnTo>
                    <a:pt x="3198" y="2361"/>
                  </a:lnTo>
                  <a:lnTo>
                    <a:pt x="3180" y="2373"/>
                  </a:lnTo>
                  <a:lnTo>
                    <a:pt x="3159" y="2380"/>
                  </a:lnTo>
                  <a:lnTo>
                    <a:pt x="3136" y="2383"/>
                  </a:lnTo>
                  <a:lnTo>
                    <a:pt x="2023" y="2383"/>
                  </a:lnTo>
                  <a:lnTo>
                    <a:pt x="1995" y="2386"/>
                  </a:lnTo>
                  <a:lnTo>
                    <a:pt x="1968" y="2396"/>
                  </a:lnTo>
                  <a:lnTo>
                    <a:pt x="1945" y="2411"/>
                  </a:lnTo>
                  <a:lnTo>
                    <a:pt x="1926" y="2430"/>
                  </a:lnTo>
                  <a:lnTo>
                    <a:pt x="1910" y="2453"/>
                  </a:lnTo>
                  <a:lnTo>
                    <a:pt x="1901" y="2480"/>
                  </a:lnTo>
                  <a:lnTo>
                    <a:pt x="1897" y="2509"/>
                  </a:lnTo>
                  <a:lnTo>
                    <a:pt x="1901" y="2537"/>
                  </a:lnTo>
                  <a:lnTo>
                    <a:pt x="1909" y="2562"/>
                  </a:lnTo>
                  <a:lnTo>
                    <a:pt x="1923" y="2585"/>
                  </a:lnTo>
                  <a:lnTo>
                    <a:pt x="1942" y="2604"/>
                  </a:lnTo>
                  <a:lnTo>
                    <a:pt x="1964" y="2620"/>
                  </a:lnTo>
                  <a:lnTo>
                    <a:pt x="1989" y="2631"/>
                  </a:lnTo>
                  <a:lnTo>
                    <a:pt x="2016" y="2635"/>
                  </a:lnTo>
                  <a:lnTo>
                    <a:pt x="3391" y="2635"/>
                  </a:lnTo>
                  <a:lnTo>
                    <a:pt x="3391" y="409"/>
                  </a:lnTo>
                  <a:lnTo>
                    <a:pt x="3393" y="386"/>
                  </a:lnTo>
                  <a:lnTo>
                    <a:pt x="3401" y="365"/>
                  </a:lnTo>
                  <a:lnTo>
                    <a:pt x="3413" y="347"/>
                  </a:lnTo>
                  <a:lnTo>
                    <a:pt x="3428" y="331"/>
                  </a:lnTo>
                  <a:lnTo>
                    <a:pt x="3446" y="320"/>
                  </a:lnTo>
                  <a:lnTo>
                    <a:pt x="3467" y="312"/>
                  </a:lnTo>
                  <a:lnTo>
                    <a:pt x="3490" y="309"/>
                  </a:lnTo>
                  <a:lnTo>
                    <a:pt x="3513" y="312"/>
                  </a:lnTo>
                  <a:lnTo>
                    <a:pt x="3535" y="320"/>
                  </a:lnTo>
                  <a:lnTo>
                    <a:pt x="3553" y="331"/>
                  </a:lnTo>
                  <a:lnTo>
                    <a:pt x="3568" y="347"/>
                  </a:lnTo>
                  <a:lnTo>
                    <a:pt x="3580" y="365"/>
                  </a:lnTo>
                  <a:lnTo>
                    <a:pt x="3588" y="386"/>
                  </a:lnTo>
                  <a:lnTo>
                    <a:pt x="3590" y="409"/>
                  </a:lnTo>
                  <a:lnTo>
                    <a:pt x="3590" y="2735"/>
                  </a:lnTo>
                  <a:lnTo>
                    <a:pt x="3588" y="2758"/>
                  </a:lnTo>
                  <a:lnTo>
                    <a:pt x="3580" y="2778"/>
                  </a:lnTo>
                  <a:lnTo>
                    <a:pt x="3568" y="2797"/>
                  </a:lnTo>
                  <a:lnTo>
                    <a:pt x="3553" y="2812"/>
                  </a:lnTo>
                  <a:lnTo>
                    <a:pt x="3535" y="2824"/>
                  </a:lnTo>
                  <a:lnTo>
                    <a:pt x="3513" y="2832"/>
                  </a:lnTo>
                  <a:lnTo>
                    <a:pt x="3490" y="2834"/>
                  </a:lnTo>
                  <a:lnTo>
                    <a:pt x="2261" y="2834"/>
                  </a:lnTo>
                  <a:lnTo>
                    <a:pt x="2245" y="2884"/>
                  </a:lnTo>
                  <a:lnTo>
                    <a:pt x="2224" y="2931"/>
                  </a:lnTo>
                  <a:lnTo>
                    <a:pt x="2198" y="2974"/>
                  </a:lnTo>
                  <a:lnTo>
                    <a:pt x="2167" y="3014"/>
                  </a:lnTo>
                  <a:lnTo>
                    <a:pt x="2131" y="3050"/>
                  </a:lnTo>
                  <a:lnTo>
                    <a:pt x="2092" y="3082"/>
                  </a:lnTo>
                  <a:lnTo>
                    <a:pt x="2048" y="3109"/>
                  </a:lnTo>
                  <a:lnTo>
                    <a:pt x="2002" y="3131"/>
                  </a:lnTo>
                  <a:lnTo>
                    <a:pt x="1953" y="3146"/>
                  </a:lnTo>
                  <a:lnTo>
                    <a:pt x="1901" y="3156"/>
                  </a:lnTo>
                  <a:lnTo>
                    <a:pt x="1847" y="3159"/>
                  </a:lnTo>
                  <a:lnTo>
                    <a:pt x="1743" y="3159"/>
                  </a:lnTo>
                  <a:lnTo>
                    <a:pt x="1689" y="3156"/>
                  </a:lnTo>
                  <a:lnTo>
                    <a:pt x="1637" y="3146"/>
                  </a:lnTo>
                  <a:lnTo>
                    <a:pt x="1588" y="3131"/>
                  </a:lnTo>
                  <a:lnTo>
                    <a:pt x="1542" y="3109"/>
                  </a:lnTo>
                  <a:lnTo>
                    <a:pt x="1498" y="3082"/>
                  </a:lnTo>
                  <a:lnTo>
                    <a:pt x="1459" y="3050"/>
                  </a:lnTo>
                  <a:lnTo>
                    <a:pt x="1423" y="3014"/>
                  </a:lnTo>
                  <a:lnTo>
                    <a:pt x="1392" y="2974"/>
                  </a:lnTo>
                  <a:lnTo>
                    <a:pt x="1366" y="2931"/>
                  </a:lnTo>
                  <a:lnTo>
                    <a:pt x="1345" y="2884"/>
                  </a:lnTo>
                  <a:lnTo>
                    <a:pt x="1329" y="2834"/>
                  </a:lnTo>
                  <a:lnTo>
                    <a:pt x="100" y="2834"/>
                  </a:lnTo>
                  <a:lnTo>
                    <a:pt x="77" y="2832"/>
                  </a:lnTo>
                  <a:lnTo>
                    <a:pt x="55" y="2824"/>
                  </a:lnTo>
                  <a:lnTo>
                    <a:pt x="37" y="2812"/>
                  </a:lnTo>
                  <a:lnTo>
                    <a:pt x="22" y="2797"/>
                  </a:lnTo>
                  <a:lnTo>
                    <a:pt x="10" y="2778"/>
                  </a:lnTo>
                  <a:lnTo>
                    <a:pt x="2" y="2758"/>
                  </a:lnTo>
                  <a:lnTo>
                    <a:pt x="0" y="2735"/>
                  </a:lnTo>
                  <a:lnTo>
                    <a:pt x="0" y="409"/>
                  </a:lnTo>
                  <a:lnTo>
                    <a:pt x="2" y="386"/>
                  </a:lnTo>
                  <a:lnTo>
                    <a:pt x="10" y="365"/>
                  </a:lnTo>
                  <a:lnTo>
                    <a:pt x="22" y="347"/>
                  </a:lnTo>
                  <a:lnTo>
                    <a:pt x="37" y="331"/>
                  </a:lnTo>
                  <a:lnTo>
                    <a:pt x="55" y="320"/>
                  </a:lnTo>
                  <a:lnTo>
                    <a:pt x="77" y="312"/>
                  </a:lnTo>
                  <a:lnTo>
                    <a:pt x="100" y="309"/>
                  </a:lnTo>
                  <a:lnTo>
                    <a:pt x="123" y="312"/>
                  </a:lnTo>
                  <a:lnTo>
                    <a:pt x="144" y="320"/>
                  </a:lnTo>
                  <a:lnTo>
                    <a:pt x="162" y="331"/>
                  </a:lnTo>
                  <a:lnTo>
                    <a:pt x="177" y="347"/>
                  </a:lnTo>
                  <a:lnTo>
                    <a:pt x="189" y="365"/>
                  </a:lnTo>
                  <a:lnTo>
                    <a:pt x="197" y="386"/>
                  </a:lnTo>
                  <a:lnTo>
                    <a:pt x="199" y="409"/>
                  </a:lnTo>
                  <a:lnTo>
                    <a:pt x="199" y="2635"/>
                  </a:lnTo>
                  <a:lnTo>
                    <a:pt x="1574" y="2635"/>
                  </a:lnTo>
                  <a:lnTo>
                    <a:pt x="1575" y="2635"/>
                  </a:lnTo>
                  <a:lnTo>
                    <a:pt x="1602" y="2629"/>
                  </a:lnTo>
                  <a:lnTo>
                    <a:pt x="1627" y="2620"/>
                  </a:lnTo>
                  <a:lnTo>
                    <a:pt x="1649" y="2604"/>
                  </a:lnTo>
                  <a:lnTo>
                    <a:pt x="1668" y="2585"/>
                  </a:lnTo>
                  <a:lnTo>
                    <a:pt x="1681" y="2562"/>
                  </a:lnTo>
                  <a:lnTo>
                    <a:pt x="1689" y="2536"/>
                  </a:lnTo>
                  <a:lnTo>
                    <a:pt x="1693" y="2509"/>
                  </a:lnTo>
                  <a:lnTo>
                    <a:pt x="1689" y="2480"/>
                  </a:lnTo>
                  <a:lnTo>
                    <a:pt x="1680" y="2453"/>
                  </a:lnTo>
                  <a:lnTo>
                    <a:pt x="1664" y="2430"/>
                  </a:lnTo>
                  <a:lnTo>
                    <a:pt x="1645" y="2411"/>
                  </a:lnTo>
                  <a:lnTo>
                    <a:pt x="1622" y="2396"/>
                  </a:lnTo>
                  <a:lnTo>
                    <a:pt x="1595" y="2386"/>
                  </a:lnTo>
                  <a:lnTo>
                    <a:pt x="1567" y="2383"/>
                  </a:lnTo>
                  <a:lnTo>
                    <a:pt x="454" y="2383"/>
                  </a:lnTo>
                  <a:lnTo>
                    <a:pt x="431" y="2380"/>
                  </a:lnTo>
                  <a:lnTo>
                    <a:pt x="410" y="2373"/>
                  </a:lnTo>
                  <a:lnTo>
                    <a:pt x="392" y="2361"/>
                  </a:lnTo>
                  <a:lnTo>
                    <a:pt x="376" y="2346"/>
                  </a:lnTo>
                  <a:lnTo>
                    <a:pt x="364" y="2327"/>
                  </a:lnTo>
                  <a:lnTo>
                    <a:pt x="357" y="2305"/>
                  </a:lnTo>
                  <a:lnTo>
                    <a:pt x="354" y="2283"/>
                  </a:lnTo>
                  <a:lnTo>
                    <a:pt x="354" y="99"/>
                  </a:lnTo>
                  <a:lnTo>
                    <a:pt x="357" y="76"/>
                  </a:lnTo>
                  <a:lnTo>
                    <a:pt x="364" y="56"/>
                  </a:lnTo>
                  <a:lnTo>
                    <a:pt x="376" y="37"/>
                  </a:lnTo>
                  <a:lnTo>
                    <a:pt x="392" y="22"/>
                  </a:lnTo>
                  <a:lnTo>
                    <a:pt x="410" y="10"/>
                  </a:lnTo>
                  <a:lnTo>
                    <a:pt x="431" y="2"/>
                  </a:lnTo>
                  <a:lnTo>
                    <a:pt x="454"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8" name="Group 515"/>
          <p:cNvGrpSpPr/>
          <p:nvPr/>
        </p:nvGrpSpPr>
        <p:grpSpPr>
          <a:xfrm>
            <a:off x="7882891" y="4245016"/>
            <a:ext cx="361950" cy="481013"/>
            <a:chOff x="1708150" y="4264026"/>
            <a:chExt cx="361950" cy="481013"/>
          </a:xfrm>
          <a:solidFill>
            <a:srgbClr val="000000"/>
          </a:solidFill>
        </p:grpSpPr>
        <p:sp>
          <p:nvSpPr>
            <p:cNvPr id="69" name="Freeform 342"/>
            <p:cNvSpPr>
              <a:spLocks/>
            </p:cNvSpPr>
            <p:nvPr/>
          </p:nvSpPr>
          <p:spPr bwMode="auto">
            <a:xfrm>
              <a:off x="1798638" y="4356101"/>
              <a:ext cx="180975" cy="296863"/>
            </a:xfrm>
            <a:custGeom>
              <a:avLst/>
              <a:gdLst>
                <a:gd name="T0" fmla="*/ 1247 w 1247"/>
                <a:gd name="T1" fmla="*/ 0 h 2054"/>
                <a:gd name="T2" fmla="*/ 1246 w 1247"/>
                <a:gd name="T3" fmla="*/ 106 h 2054"/>
                <a:gd name="T4" fmla="*/ 1241 w 1247"/>
                <a:gd name="T5" fmla="*/ 129 h 2054"/>
                <a:gd name="T6" fmla="*/ 1227 w 1247"/>
                <a:gd name="T7" fmla="*/ 171 h 2054"/>
                <a:gd name="T8" fmla="*/ 1204 w 1247"/>
                <a:gd name="T9" fmla="*/ 233 h 2054"/>
                <a:gd name="T10" fmla="*/ 1167 w 1247"/>
                <a:gd name="T11" fmla="*/ 310 h 2054"/>
                <a:gd name="T12" fmla="*/ 1115 w 1247"/>
                <a:gd name="T13" fmla="*/ 401 h 2054"/>
                <a:gd name="T14" fmla="*/ 1045 w 1247"/>
                <a:gd name="T15" fmla="*/ 505 h 2054"/>
                <a:gd name="T16" fmla="*/ 954 w 1247"/>
                <a:gd name="T17" fmla="*/ 619 h 2054"/>
                <a:gd name="T18" fmla="*/ 840 w 1247"/>
                <a:gd name="T19" fmla="*/ 741 h 2054"/>
                <a:gd name="T20" fmla="*/ 702 w 1247"/>
                <a:gd name="T21" fmla="*/ 869 h 2054"/>
                <a:gd name="T22" fmla="*/ 703 w 1247"/>
                <a:gd name="T23" fmla="*/ 1123 h 2054"/>
                <a:gd name="T24" fmla="*/ 717 w 1247"/>
                <a:gd name="T25" fmla="*/ 1138 h 2054"/>
                <a:gd name="T26" fmla="*/ 746 w 1247"/>
                <a:gd name="T27" fmla="*/ 1167 h 2054"/>
                <a:gd name="T28" fmla="*/ 783 w 1247"/>
                <a:gd name="T29" fmla="*/ 1208 h 2054"/>
                <a:gd name="T30" fmla="*/ 831 w 1247"/>
                <a:gd name="T31" fmla="*/ 1263 h 2054"/>
                <a:gd name="T32" fmla="*/ 885 w 1247"/>
                <a:gd name="T33" fmla="*/ 1329 h 2054"/>
                <a:gd name="T34" fmla="*/ 944 w 1247"/>
                <a:gd name="T35" fmla="*/ 1407 h 2054"/>
                <a:gd name="T36" fmla="*/ 1007 w 1247"/>
                <a:gd name="T37" fmla="*/ 1495 h 2054"/>
                <a:gd name="T38" fmla="*/ 1070 w 1247"/>
                <a:gd name="T39" fmla="*/ 1592 h 2054"/>
                <a:gd name="T40" fmla="*/ 1133 w 1247"/>
                <a:gd name="T41" fmla="*/ 1699 h 2054"/>
                <a:gd name="T42" fmla="*/ 1193 w 1247"/>
                <a:gd name="T43" fmla="*/ 1814 h 2054"/>
                <a:gd name="T44" fmla="*/ 1247 w 1247"/>
                <a:gd name="T45" fmla="*/ 1935 h 2054"/>
                <a:gd name="T46" fmla="*/ 0 w 1247"/>
                <a:gd name="T47" fmla="*/ 2054 h 2054"/>
                <a:gd name="T48" fmla="*/ 19 w 1247"/>
                <a:gd name="T49" fmla="*/ 1881 h 2054"/>
                <a:gd name="T50" fmla="*/ 67 w 1247"/>
                <a:gd name="T51" fmla="*/ 1775 h 2054"/>
                <a:gd name="T52" fmla="*/ 120 w 1247"/>
                <a:gd name="T53" fmla="*/ 1673 h 2054"/>
                <a:gd name="T54" fmla="*/ 179 w 1247"/>
                <a:gd name="T55" fmla="*/ 1577 h 2054"/>
                <a:gd name="T56" fmla="*/ 239 w 1247"/>
                <a:gd name="T57" fmla="*/ 1486 h 2054"/>
                <a:gd name="T58" fmla="*/ 300 w 1247"/>
                <a:gd name="T59" fmla="*/ 1403 h 2054"/>
                <a:gd name="T60" fmla="*/ 358 w 1247"/>
                <a:gd name="T61" fmla="*/ 1329 h 2054"/>
                <a:gd name="T62" fmla="*/ 413 w 1247"/>
                <a:gd name="T63" fmla="*/ 1263 h 2054"/>
                <a:gd name="T64" fmla="*/ 460 w 1247"/>
                <a:gd name="T65" fmla="*/ 1209 h 2054"/>
                <a:gd name="T66" fmla="*/ 500 w 1247"/>
                <a:gd name="T67" fmla="*/ 1168 h 2054"/>
                <a:gd name="T68" fmla="*/ 528 w 1247"/>
                <a:gd name="T69" fmla="*/ 1138 h 2054"/>
                <a:gd name="T70" fmla="*/ 543 w 1247"/>
                <a:gd name="T71" fmla="*/ 1123 h 2054"/>
                <a:gd name="T72" fmla="*/ 545 w 1247"/>
                <a:gd name="T73" fmla="*/ 869 h 2054"/>
                <a:gd name="T74" fmla="*/ 456 w 1247"/>
                <a:gd name="T75" fmla="*/ 800 h 2054"/>
                <a:gd name="T76" fmla="*/ 374 w 1247"/>
                <a:gd name="T77" fmla="*/ 722 h 2054"/>
                <a:gd name="T78" fmla="*/ 301 w 1247"/>
                <a:gd name="T79" fmla="*/ 636 h 2054"/>
                <a:gd name="T80" fmla="*/ 235 w 1247"/>
                <a:gd name="T81" fmla="*/ 548 h 2054"/>
                <a:gd name="T82" fmla="*/ 177 w 1247"/>
                <a:gd name="T83" fmla="*/ 460 h 2054"/>
                <a:gd name="T84" fmla="*/ 127 w 1247"/>
                <a:gd name="T85" fmla="*/ 374 h 2054"/>
                <a:gd name="T86" fmla="*/ 85 w 1247"/>
                <a:gd name="T87" fmla="*/ 296 h 2054"/>
                <a:gd name="T88" fmla="*/ 51 w 1247"/>
                <a:gd name="T89" fmla="*/ 227 h 2054"/>
                <a:gd name="T90" fmla="*/ 26 w 1247"/>
                <a:gd name="T91" fmla="*/ 169 h 2054"/>
                <a:gd name="T92" fmla="*/ 9 w 1247"/>
                <a:gd name="T93" fmla="*/ 129 h 2054"/>
                <a:gd name="T94" fmla="*/ 1 w 1247"/>
                <a:gd name="T95" fmla="*/ 106 h 2054"/>
                <a:gd name="T96" fmla="*/ 0 w 1247"/>
                <a:gd name="T97" fmla="*/ 0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7" h="2054">
                  <a:moveTo>
                    <a:pt x="0" y="0"/>
                  </a:moveTo>
                  <a:lnTo>
                    <a:pt x="1247" y="0"/>
                  </a:lnTo>
                  <a:lnTo>
                    <a:pt x="1247" y="104"/>
                  </a:lnTo>
                  <a:lnTo>
                    <a:pt x="1246" y="106"/>
                  </a:lnTo>
                  <a:lnTo>
                    <a:pt x="1245" y="115"/>
                  </a:lnTo>
                  <a:lnTo>
                    <a:pt x="1241" y="129"/>
                  </a:lnTo>
                  <a:lnTo>
                    <a:pt x="1236" y="148"/>
                  </a:lnTo>
                  <a:lnTo>
                    <a:pt x="1227" y="171"/>
                  </a:lnTo>
                  <a:lnTo>
                    <a:pt x="1217" y="200"/>
                  </a:lnTo>
                  <a:lnTo>
                    <a:pt x="1204" y="233"/>
                  </a:lnTo>
                  <a:lnTo>
                    <a:pt x="1187" y="269"/>
                  </a:lnTo>
                  <a:lnTo>
                    <a:pt x="1167" y="310"/>
                  </a:lnTo>
                  <a:lnTo>
                    <a:pt x="1143" y="355"/>
                  </a:lnTo>
                  <a:lnTo>
                    <a:pt x="1115" y="401"/>
                  </a:lnTo>
                  <a:lnTo>
                    <a:pt x="1082" y="452"/>
                  </a:lnTo>
                  <a:lnTo>
                    <a:pt x="1045" y="505"/>
                  </a:lnTo>
                  <a:lnTo>
                    <a:pt x="1003" y="561"/>
                  </a:lnTo>
                  <a:lnTo>
                    <a:pt x="954" y="619"/>
                  </a:lnTo>
                  <a:lnTo>
                    <a:pt x="900" y="679"/>
                  </a:lnTo>
                  <a:lnTo>
                    <a:pt x="840" y="741"/>
                  </a:lnTo>
                  <a:lnTo>
                    <a:pt x="774" y="805"/>
                  </a:lnTo>
                  <a:lnTo>
                    <a:pt x="702" y="869"/>
                  </a:lnTo>
                  <a:lnTo>
                    <a:pt x="702" y="1121"/>
                  </a:lnTo>
                  <a:lnTo>
                    <a:pt x="703" y="1123"/>
                  </a:lnTo>
                  <a:lnTo>
                    <a:pt x="709" y="1128"/>
                  </a:lnTo>
                  <a:lnTo>
                    <a:pt x="717" y="1138"/>
                  </a:lnTo>
                  <a:lnTo>
                    <a:pt x="730" y="1150"/>
                  </a:lnTo>
                  <a:lnTo>
                    <a:pt x="746" y="1167"/>
                  </a:lnTo>
                  <a:lnTo>
                    <a:pt x="763" y="1185"/>
                  </a:lnTo>
                  <a:lnTo>
                    <a:pt x="783" y="1208"/>
                  </a:lnTo>
                  <a:lnTo>
                    <a:pt x="806" y="1234"/>
                  </a:lnTo>
                  <a:lnTo>
                    <a:pt x="831" y="1263"/>
                  </a:lnTo>
                  <a:lnTo>
                    <a:pt x="857" y="1295"/>
                  </a:lnTo>
                  <a:lnTo>
                    <a:pt x="885" y="1329"/>
                  </a:lnTo>
                  <a:lnTo>
                    <a:pt x="915" y="1366"/>
                  </a:lnTo>
                  <a:lnTo>
                    <a:pt x="944" y="1407"/>
                  </a:lnTo>
                  <a:lnTo>
                    <a:pt x="975" y="1450"/>
                  </a:lnTo>
                  <a:lnTo>
                    <a:pt x="1007" y="1495"/>
                  </a:lnTo>
                  <a:lnTo>
                    <a:pt x="1038" y="1542"/>
                  </a:lnTo>
                  <a:lnTo>
                    <a:pt x="1070" y="1592"/>
                  </a:lnTo>
                  <a:lnTo>
                    <a:pt x="1101" y="1644"/>
                  </a:lnTo>
                  <a:lnTo>
                    <a:pt x="1133" y="1699"/>
                  </a:lnTo>
                  <a:lnTo>
                    <a:pt x="1163" y="1755"/>
                  </a:lnTo>
                  <a:lnTo>
                    <a:pt x="1193" y="1814"/>
                  </a:lnTo>
                  <a:lnTo>
                    <a:pt x="1220" y="1874"/>
                  </a:lnTo>
                  <a:lnTo>
                    <a:pt x="1247" y="1935"/>
                  </a:lnTo>
                  <a:lnTo>
                    <a:pt x="1247" y="2054"/>
                  </a:lnTo>
                  <a:lnTo>
                    <a:pt x="0" y="2054"/>
                  </a:lnTo>
                  <a:lnTo>
                    <a:pt x="0" y="1935"/>
                  </a:lnTo>
                  <a:lnTo>
                    <a:pt x="19" y="1881"/>
                  </a:lnTo>
                  <a:lnTo>
                    <a:pt x="43" y="1828"/>
                  </a:lnTo>
                  <a:lnTo>
                    <a:pt x="67" y="1775"/>
                  </a:lnTo>
                  <a:lnTo>
                    <a:pt x="93" y="1724"/>
                  </a:lnTo>
                  <a:lnTo>
                    <a:pt x="120" y="1673"/>
                  </a:lnTo>
                  <a:lnTo>
                    <a:pt x="149" y="1624"/>
                  </a:lnTo>
                  <a:lnTo>
                    <a:pt x="179" y="1577"/>
                  </a:lnTo>
                  <a:lnTo>
                    <a:pt x="208" y="1531"/>
                  </a:lnTo>
                  <a:lnTo>
                    <a:pt x="239" y="1486"/>
                  </a:lnTo>
                  <a:lnTo>
                    <a:pt x="269" y="1443"/>
                  </a:lnTo>
                  <a:lnTo>
                    <a:pt x="300" y="1403"/>
                  </a:lnTo>
                  <a:lnTo>
                    <a:pt x="329" y="1364"/>
                  </a:lnTo>
                  <a:lnTo>
                    <a:pt x="358" y="1329"/>
                  </a:lnTo>
                  <a:lnTo>
                    <a:pt x="386" y="1295"/>
                  </a:lnTo>
                  <a:lnTo>
                    <a:pt x="413" y="1263"/>
                  </a:lnTo>
                  <a:lnTo>
                    <a:pt x="437" y="1235"/>
                  </a:lnTo>
                  <a:lnTo>
                    <a:pt x="460" y="1209"/>
                  </a:lnTo>
                  <a:lnTo>
                    <a:pt x="481" y="1187"/>
                  </a:lnTo>
                  <a:lnTo>
                    <a:pt x="500" y="1168"/>
                  </a:lnTo>
                  <a:lnTo>
                    <a:pt x="515" y="1151"/>
                  </a:lnTo>
                  <a:lnTo>
                    <a:pt x="528" y="1138"/>
                  </a:lnTo>
                  <a:lnTo>
                    <a:pt x="537" y="1128"/>
                  </a:lnTo>
                  <a:lnTo>
                    <a:pt x="543" y="1123"/>
                  </a:lnTo>
                  <a:lnTo>
                    <a:pt x="545" y="1121"/>
                  </a:lnTo>
                  <a:lnTo>
                    <a:pt x="545" y="869"/>
                  </a:lnTo>
                  <a:lnTo>
                    <a:pt x="500" y="836"/>
                  </a:lnTo>
                  <a:lnTo>
                    <a:pt x="456" y="800"/>
                  </a:lnTo>
                  <a:lnTo>
                    <a:pt x="414" y="762"/>
                  </a:lnTo>
                  <a:lnTo>
                    <a:pt x="374" y="722"/>
                  </a:lnTo>
                  <a:lnTo>
                    <a:pt x="336" y="680"/>
                  </a:lnTo>
                  <a:lnTo>
                    <a:pt x="301" y="636"/>
                  </a:lnTo>
                  <a:lnTo>
                    <a:pt x="267" y="593"/>
                  </a:lnTo>
                  <a:lnTo>
                    <a:pt x="235" y="548"/>
                  </a:lnTo>
                  <a:lnTo>
                    <a:pt x="205" y="504"/>
                  </a:lnTo>
                  <a:lnTo>
                    <a:pt x="177" y="460"/>
                  </a:lnTo>
                  <a:lnTo>
                    <a:pt x="151" y="417"/>
                  </a:lnTo>
                  <a:lnTo>
                    <a:pt x="127" y="374"/>
                  </a:lnTo>
                  <a:lnTo>
                    <a:pt x="104" y="335"/>
                  </a:lnTo>
                  <a:lnTo>
                    <a:pt x="85" y="296"/>
                  </a:lnTo>
                  <a:lnTo>
                    <a:pt x="67" y="260"/>
                  </a:lnTo>
                  <a:lnTo>
                    <a:pt x="51" y="227"/>
                  </a:lnTo>
                  <a:lnTo>
                    <a:pt x="37" y="196"/>
                  </a:lnTo>
                  <a:lnTo>
                    <a:pt x="26" y="169"/>
                  </a:lnTo>
                  <a:lnTo>
                    <a:pt x="16" y="147"/>
                  </a:lnTo>
                  <a:lnTo>
                    <a:pt x="9" y="129"/>
                  </a:lnTo>
                  <a:lnTo>
                    <a:pt x="4" y="115"/>
                  </a:lnTo>
                  <a:lnTo>
                    <a:pt x="1" y="106"/>
                  </a:lnTo>
                  <a:lnTo>
                    <a:pt x="0" y="104"/>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0" name="Freeform 343"/>
            <p:cNvSpPr>
              <a:spLocks noEditPoints="1"/>
            </p:cNvSpPr>
            <p:nvPr/>
          </p:nvSpPr>
          <p:spPr bwMode="auto">
            <a:xfrm>
              <a:off x="1708150" y="4264026"/>
              <a:ext cx="361950" cy="481013"/>
            </a:xfrm>
            <a:custGeom>
              <a:avLst/>
              <a:gdLst>
                <a:gd name="T0" fmla="*/ 372 w 2506"/>
                <a:gd name="T1" fmla="*/ 619 h 3330"/>
                <a:gd name="T2" fmla="*/ 449 w 2506"/>
                <a:gd name="T3" fmla="*/ 801 h 3330"/>
                <a:gd name="T4" fmla="*/ 567 w 2506"/>
                <a:gd name="T5" fmla="*/ 1025 h 3330"/>
                <a:gd name="T6" fmla="*/ 698 w 2506"/>
                <a:gd name="T7" fmla="*/ 1258 h 3330"/>
                <a:gd name="T8" fmla="*/ 816 w 2506"/>
                <a:gd name="T9" fmla="*/ 1466 h 3330"/>
                <a:gd name="T10" fmla="*/ 892 w 2506"/>
                <a:gd name="T11" fmla="*/ 1617 h 3330"/>
                <a:gd name="T12" fmla="*/ 900 w 2506"/>
                <a:gd name="T13" fmla="*/ 1694 h 3330"/>
                <a:gd name="T14" fmla="*/ 835 w 2506"/>
                <a:gd name="T15" fmla="*/ 1828 h 3330"/>
                <a:gd name="T16" fmla="*/ 724 w 2506"/>
                <a:gd name="T17" fmla="*/ 2028 h 3330"/>
                <a:gd name="T18" fmla="*/ 593 w 2506"/>
                <a:gd name="T19" fmla="*/ 2257 h 3330"/>
                <a:gd name="T20" fmla="*/ 470 w 2506"/>
                <a:gd name="T21" fmla="*/ 2486 h 3330"/>
                <a:gd name="T22" fmla="*/ 383 w 2506"/>
                <a:gd name="T23" fmla="*/ 2680 h 3330"/>
                <a:gd name="T24" fmla="*/ 359 w 2506"/>
                <a:gd name="T25" fmla="*/ 2973 h 3330"/>
                <a:gd name="T26" fmla="*/ 2133 w 2506"/>
                <a:gd name="T27" fmla="*/ 2711 h 3330"/>
                <a:gd name="T28" fmla="*/ 2057 w 2506"/>
                <a:gd name="T29" fmla="*/ 2529 h 3330"/>
                <a:gd name="T30" fmla="*/ 1938 w 2506"/>
                <a:gd name="T31" fmla="*/ 2304 h 3330"/>
                <a:gd name="T32" fmla="*/ 1805 w 2506"/>
                <a:gd name="T33" fmla="*/ 2072 h 3330"/>
                <a:gd name="T34" fmla="*/ 1686 w 2506"/>
                <a:gd name="T35" fmla="*/ 1864 h 3330"/>
                <a:gd name="T36" fmla="*/ 1610 w 2506"/>
                <a:gd name="T37" fmla="*/ 1713 h 3330"/>
                <a:gd name="T38" fmla="*/ 1601 w 2506"/>
                <a:gd name="T39" fmla="*/ 1636 h 3330"/>
                <a:gd name="T40" fmla="*/ 1667 w 2506"/>
                <a:gd name="T41" fmla="*/ 1502 h 3330"/>
                <a:gd name="T42" fmla="*/ 1780 w 2506"/>
                <a:gd name="T43" fmla="*/ 1303 h 3330"/>
                <a:gd name="T44" fmla="*/ 1912 w 2506"/>
                <a:gd name="T45" fmla="*/ 1073 h 3330"/>
                <a:gd name="T46" fmla="*/ 2036 w 2506"/>
                <a:gd name="T47" fmla="*/ 844 h 3330"/>
                <a:gd name="T48" fmla="*/ 2123 w 2506"/>
                <a:gd name="T49" fmla="*/ 651 h 3330"/>
                <a:gd name="T50" fmla="*/ 2148 w 2506"/>
                <a:gd name="T51" fmla="*/ 356 h 3330"/>
                <a:gd name="T52" fmla="*/ 2327 w 2506"/>
                <a:gd name="T53" fmla="*/ 356 h 3330"/>
                <a:gd name="T54" fmla="*/ 2302 w 2506"/>
                <a:gd name="T55" fmla="*/ 681 h 3330"/>
                <a:gd name="T56" fmla="*/ 2214 w 2506"/>
                <a:gd name="T57" fmla="*/ 900 h 3330"/>
                <a:gd name="T58" fmla="*/ 2091 w 2506"/>
                <a:gd name="T59" fmla="*/ 1141 h 3330"/>
                <a:gd name="T60" fmla="*/ 1960 w 2506"/>
                <a:gd name="T61" fmla="*/ 1369 h 3330"/>
                <a:gd name="T62" fmla="*/ 1849 w 2506"/>
                <a:gd name="T63" fmla="*/ 1552 h 3330"/>
                <a:gd name="T64" fmla="*/ 1786 w 2506"/>
                <a:gd name="T65" fmla="*/ 1656 h 3330"/>
                <a:gd name="T66" fmla="*/ 1816 w 2506"/>
                <a:gd name="T67" fmla="*/ 1725 h 3330"/>
                <a:gd name="T68" fmla="*/ 1912 w 2506"/>
                <a:gd name="T69" fmla="*/ 1880 h 3330"/>
                <a:gd name="T70" fmla="*/ 2038 w 2506"/>
                <a:gd name="T71" fmla="*/ 2094 h 3330"/>
                <a:gd name="T72" fmla="*/ 2168 w 2506"/>
                <a:gd name="T73" fmla="*/ 2334 h 3330"/>
                <a:gd name="T74" fmla="*/ 2273 w 2506"/>
                <a:gd name="T75" fmla="*/ 2566 h 3330"/>
                <a:gd name="T76" fmla="*/ 2325 w 2506"/>
                <a:gd name="T77" fmla="*/ 2757 h 3330"/>
                <a:gd name="T78" fmla="*/ 0 w 2506"/>
                <a:gd name="T79" fmla="*/ 3330 h 3330"/>
                <a:gd name="T80" fmla="*/ 186 w 2506"/>
                <a:gd name="T81" fmla="*/ 2723 h 3330"/>
                <a:gd name="T82" fmla="*/ 251 w 2506"/>
                <a:gd name="T83" fmla="*/ 2522 h 3330"/>
                <a:gd name="T84" fmla="*/ 363 w 2506"/>
                <a:gd name="T85" fmla="*/ 2285 h 3330"/>
                <a:gd name="T86" fmla="*/ 494 w 2506"/>
                <a:gd name="T87" fmla="*/ 2047 h 3330"/>
                <a:gd name="T88" fmla="*/ 616 w 2506"/>
                <a:gd name="T89" fmla="*/ 1841 h 3330"/>
                <a:gd name="T90" fmla="*/ 700 w 2506"/>
                <a:gd name="T91" fmla="*/ 1703 h 3330"/>
                <a:gd name="T92" fmla="*/ 709 w 2506"/>
                <a:gd name="T93" fmla="*/ 1645 h 3330"/>
                <a:gd name="T94" fmla="*/ 636 w 2506"/>
                <a:gd name="T95" fmla="*/ 1523 h 3330"/>
                <a:gd name="T96" fmla="*/ 519 w 2506"/>
                <a:gd name="T97" fmla="*/ 1329 h 3330"/>
                <a:gd name="T98" fmla="*/ 388 w 2506"/>
                <a:gd name="T99" fmla="*/ 1095 h 3330"/>
                <a:gd name="T100" fmla="*/ 271 w 2506"/>
                <a:gd name="T101" fmla="*/ 854 h 3330"/>
                <a:gd name="T102" fmla="*/ 194 w 2506"/>
                <a:gd name="T103" fmla="*/ 643 h 3330"/>
                <a:gd name="T104" fmla="*/ 0 w 2506"/>
                <a:gd name="T105" fmla="*/ 356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6" h="3330">
                  <a:moveTo>
                    <a:pt x="359" y="356"/>
                  </a:moveTo>
                  <a:lnTo>
                    <a:pt x="359" y="543"/>
                  </a:lnTo>
                  <a:lnTo>
                    <a:pt x="360" y="565"/>
                  </a:lnTo>
                  <a:lnTo>
                    <a:pt x="365" y="590"/>
                  </a:lnTo>
                  <a:lnTo>
                    <a:pt x="372" y="619"/>
                  </a:lnTo>
                  <a:lnTo>
                    <a:pt x="383" y="651"/>
                  </a:lnTo>
                  <a:lnTo>
                    <a:pt x="397" y="685"/>
                  </a:lnTo>
                  <a:lnTo>
                    <a:pt x="412" y="721"/>
                  </a:lnTo>
                  <a:lnTo>
                    <a:pt x="429" y="761"/>
                  </a:lnTo>
                  <a:lnTo>
                    <a:pt x="449" y="801"/>
                  </a:lnTo>
                  <a:lnTo>
                    <a:pt x="470" y="844"/>
                  </a:lnTo>
                  <a:lnTo>
                    <a:pt x="493" y="888"/>
                  </a:lnTo>
                  <a:lnTo>
                    <a:pt x="516" y="932"/>
                  </a:lnTo>
                  <a:lnTo>
                    <a:pt x="541" y="979"/>
                  </a:lnTo>
                  <a:lnTo>
                    <a:pt x="567" y="1025"/>
                  </a:lnTo>
                  <a:lnTo>
                    <a:pt x="593" y="1073"/>
                  </a:lnTo>
                  <a:lnTo>
                    <a:pt x="619" y="1120"/>
                  </a:lnTo>
                  <a:lnTo>
                    <a:pt x="645" y="1166"/>
                  </a:lnTo>
                  <a:lnTo>
                    <a:pt x="673" y="1212"/>
                  </a:lnTo>
                  <a:lnTo>
                    <a:pt x="698" y="1258"/>
                  </a:lnTo>
                  <a:lnTo>
                    <a:pt x="724" y="1303"/>
                  </a:lnTo>
                  <a:lnTo>
                    <a:pt x="748" y="1346"/>
                  </a:lnTo>
                  <a:lnTo>
                    <a:pt x="772" y="1388"/>
                  </a:lnTo>
                  <a:lnTo>
                    <a:pt x="795" y="1428"/>
                  </a:lnTo>
                  <a:lnTo>
                    <a:pt x="816" y="1466"/>
                  </a:lnTo>
                  <a:lnTo>
                    <a:pt x="835" y="1502"/>
                  </a:lnTo>
                  <a:lnTo>
                    <a:pt x="853" y="1535"/>
                  </a:lnTo>
                  <a:lnTo>
                    <a:pt x="869" y="1566"/>
                  </a:lnTo>
                  <a:lnTo>
                    <a:pt x="881" y="1593"/>
                  </a:lnTo>
                  <a:lnTo>
                    <a:pt x="892" y="1617"/>
                  </a:lnTo>
                  <a:lnTo>
                    <a:pt x="900" y="1636"/>
                  </a:lnTo>
                  <a:lnTo>
                    <a:pt x="904" y="1653"/>
                  </a:lnTo>
                  <a:lnTo>
                    <a:pt x="907" y="1665"/>
                  </a:lnTo>
                  <a:lnTo>
                    <a:pt x="904" y="1677"/>
                  </a:lnTo>
                  <a:lnTo>
                    <a:pt x="900" y="1694"/>
                  </a:lnTo>
                  <a:lnTo>
                    <a:pt x="892" y="1713"/>
                  </a:lnTo>
                  <a:lnTo>
                    <a:pt x="881" y="1737"/>
                  </a:lnTo>
                  <a:lnTo>
                    <a:pt x="869" y="1764"/>
                  </a:lnTo>
                  <a:lnTo>
                    <a:pt x="853" y="1795"/>
                  </a:lnTo>
                  <a:lnTo>
                    <a:pt x="835" y="1828"/>
                  </a:lnTo>
                  <a:lnTo>
                    <a:pt x="816" y="1864"/>
                  </a:lnTo>
                  <a:lnTo>
                    <a:pt x="795" y="1902"/>
                  </a:lnTo>
                  <a:lnTo>
                    <a:pt x="772" y="1942"/>
                  </a:lnTo>
                  <a:lnTo>
                    <a:pt x="748" y="1984"/>
                  </a:lnTo>
                  <a:lnTo>
                    <a:pt x="724" y="2028"/>
                  </a:lnTo>
                  <a:lnTo>
                    <a:pt x="698" y="2072"/>
                  </a:lnTo>
                  <a:lnTo>
                    <a:pt x="673" y="2118"/>
                  </a:lnTo>
                  <a:lnTo>
                    <a:pt x="645" y="2164"/>
                  </a:lnTo>
                  <a:lnTo>
                    <a:pt x="619" y="2211"/>
                  </a:lnTo>
                  <a:lnTo>
                    <a:pt x="593" y="2257"/>
                  </a:lnTo>
                  <a:lnTo>
                    <a:pt x="567" y="2304"/>
                  </a:lnTo>
                  <a:lnTo>
                    <a:pt x="541" y="2351"/>
                  </a:lnTo>
                  <a:lnTo>
                    <a:pt x="516" y="2397"/>
                  </a:lnTo>
                  <a:lnTo>
                    <a:pt x="493" y="2442"/>
                  </a:lnTo>
                  <a:lnTo>
                    <a:pt x="470" y="2486"/>
                  </a:lnTo>
                  <a:lnTo>
                    <a:pt x="449" y="2529"/>
                  </a:lnTo>
                  <a:lnTo>
                    <a:pt x="429" y="2569"/>
                  </a:lnTo>
                  <a:lnTo>
                    <a:pt x="412" y="2608"/>
                  </a:lnTo>
                  <a:lnTo>
                    <a:pt x="397" y="2645"/>
                  </a:lnTo>
                  <a:lnTo>
                    <a:pt x="383" y="2680"/>
                  </a:lnTo>
                  <a:lnTo>
                    <a:pt x="372" y="2711"/>
                  </a:lnTo>
                  <a:lnTo>
                    <a:pt x="365" y="2739"/>
                  </a:lnTo>
                  <a:lnTo>
                    <a:pt x="360" y="2765"/>
                  </a:lnTo>
                  <a:lnTo>
                    <a:pt x="359" y="2787"/>
                  </a:lnTo>
                  <a:lnTo>
                    <a:pt x="359" y="2973"/>
                  </a:lnTo>
                  <a:lnTo>
                    <a:pt x="2148" y="2973"/>
                  </a:lnTo>
                  <a:lnTo>
                    <a:pt x="2148" y="2787"/>
                  </a:lnTo>
                  <a:lnTo>
                    <a:pt x="2146" y="2765"/>
                  </a:lnTo>
                  <a:lnTo>
                    <a:pt x="2142" y="2739"/>
                  </a:lnTo>
                  <a:lnTo>
                    <a:pt x="2133" y="2711"/>
                  </a:lnTo>
                  <a:lnTo>
                    <a:pt x="2123" y="2680"/>
                  </a:lnTo>
                  <a:lnTo>
                    <a:pt x="2109" y="2645"/>
                  </a:lnTo>
                  <a:lnTo>
                    <a:pt x="2093" y="2608"/>
                  </a:lnTo>
                  <a:lnTo>
                    <a:pt x="2077" y="2569"/>
                  </a:lnTo>
                  <a:lnTo>
                    <a:pt x="2057" y="2529"/>
                  </a:lnTo>
                  <a:lnTo>
                    <a:pt x="2036" y="2486"/>
                  </a:lnTo>
                  <a:lnTo>
                    <a:pt x="2013" y="2442"/>
                  </a:lnTo>
                  <a:lnTo>
                    <a:pt x="1988" y="2397"/>
                  </a:lnTo>
                  <a:lnTo>
                    <a:pt x="1963" y="2351"/>
                  </a:lnTo>
                  <a:lnTo>
                    <a:pt x="1938" y="2304"/>
                  </a:lnTo>
                  <a:lnTo>
                    <a:pt x="1912" y="2257"/>
                  </a:lnTo>
                  <a:lnTo>
                    <a:pt x="1885" y="2211"/>
                  </a:lnTo>
                  <a:lnTo>
                    <a:pt x="1858" y="2164"/>
                  </a:lnTo>
                  <a:lnTo>
                    <a:pt x="1831" y="2118"/>
                  </a:lnTo>
                  <a:lnTo>
                    <a:pt x="1805" y="2072"/>
                  </a:lnTo>
                  <a:lnTo>
                    <a:pt x="1780" y="2028"/>
                  </a:lnTo>
                  <a:lnTo>
                    <a:pt x="1754" y="1984"/>
                  </a:lnTo>
                  <a:lnTo>
                    <a:pt x="1730" y="1942"/>
                  </a:lnTo>
                  <a:lnTo>
                    <a:pt x="1708" y="1902"/>
                  </a:lnTo>
                  <a:lnTo>
                    <a:pt x="1686" y="1864"/>
                  </a:lnTo>
                  <a:lnTo>
                    <a:pt x="1667" y="1828"/>
                  </a:lnTo>
                  <a:lnTo>
                    <a:pt x="1649" y="1795"/>
                  </a:lnTo>
                  <a:lnTo>
                    <a:pt x="1634" y="1764"/>
                  </a:lnTo>
                  <a:lnTo>
                    <a:pt x="1620" y="1737"/>
                  </a:lnTo>
                  <a:lnTo>
                    <a:pt x="1610" y="1713"/>
                  </a:lnTo>
                  <a:lnTo>
                    <a:pt x="1601" y="1694"/>
                  </a:lnTo>
                  <a:lnTo>
                    <a:pt x="1597" y="1677"/>
                  </a:lnTo>
                  <a:lnTo>
                    <a:pt x="1595" y="1665"/>
                  </a:lnTo>
                  <a:lnTo>
                    <a:pt x="1597" y="1653"/>
                  </a:lnTo>
                  <a:lnTo>
                    <a:pt x="1601" y="1636"/>
                  </a:lnTo>
                  <a:lnTo>
                    <a:pt x="1610" y="1617"/>
                  </a:lnTo>
                  <a:lnTo>
                    <a:pt x="1620" y="1593"/>
                  </a:lnTo>
                  <a:lnTo>
                    <a:pt x="1634" y="1566"/>
                  </a:lnTo>
                  <a:lnTo>
                    <a:pt x="1649" y="1535"/>
                  </a:lnTo>
                  <a:lnTo>
                    <a:pt x="1667" y="1502"/>
                  </a:lnTo>
                  <a:lnTo>
                    <a:pt x="1686" y="1466"/>
                  </a:lnTo>
                  <a:lnTo>
                    <a:pt x="1708" y="1428"/>
                  </a:lnTo>
                  <a:lnTo>
                    <a:pt x="1730" y="1388"/>
                  </a:lnTo>
                  <a:lnTo>
                    <a:pt x="1754" y="1346"/>
                  </a:lnTo>
                  <a:lnTo>
                    <a:pt x="1780" y="1303"/>
                  </a:lnTo>
                  <a:lnTo>
                    <a:pt x="1806" y="1258"/>
                  </a:lnTo>
                  <a:lnTo>
                    <a:pt x="1832" y="1212"/>
                  </a:lnTo>
                  <a:lnTo>
                    <a:pt x="1858" y="1166"/>
                  </a:lnTo>
                  <a:lnTo>
                    <a:pt x="1886" y="1120"/>
                  </a:lnTo>
                  <a:lnTo>
                    <a:pt x="1912" y="1073"/>
                  </a:lnTo>
                  <a:lnTo>
                    <a:pt x="1938" y="1025"/>
                  </a:lnTo>
                  <a:lnTo>
                    <a:pt x="1964" y="979"/>
                  </a:lnTo>
                  <a:lnTo>
                    <a:pt x="1988" y="932"/>
                  </a:lnTo>
                  <a:lnTo>
                    <a:pt x="2013" y="888"/>
                  </a:lnTo>
                  <a:lnTo>
                    <a:pt x="2036" y="844"/>
                  </a:lnTo>
                  <a:lnTo>
                    <a:pt x="2057" y="801"/>
                  </a:lnTo>
                  <a:lnTo>
                    <a:pt x="2077" y="761"/>
                  </a:lnTo>
                  <a:lnTo>
                    <a:pt x="2094" y="721"/>
                  </a:lnTo>
                  <a:lnTo>
                    <a:pt x="2110" y="685"/>
                  </a:lnTo>
                  <a:lnTo>
                    <a:pt x="2123" y="651"/>
                  </a:lnTo>
                  <a:lnTo>
                    <a:pt x="2133" y="619"/>
                  </a:lnTo>
                  <a:lnTo>
                    <a:pt x="2142" y="590"/>
                  </a:lnTo>
                  <a:lnTo>
                    <a:pt x="2147" y="565"/>
                  </a:lnTo>
                  <a:lnTo>
                    <a:pt x="2148" y="543"/>
                  </a:lnTo>
                  <a:lnTo>
                    <a:pt x="2148" y="356"/>
                  </a:lnTo>
                  <a:lnTo>
                    <a:pt x="359" y="356"/>
                  </a:lnTo>
                  <a:close/>
                  <a:moveTo>
                    <a:pt x="0" y="0"/>
                  </a:moveTo>
                  <a:lnTo>
                    <a:pt x="2506" y="0"/>
                  </a:lnTo>
                  <a:lnTo>
                    <a:pt x="2506" y="356"/>
                  </a:lnTo>
                  <a:lnTo>
                    <a:pt x="2327" y="356"/>
                  </a:lnTo>
                  <a:lnTo>
                    <a:pt x="2327" y="543"/>
                  </a:lnTo>
                  <a:lnTo>
                    <a:pt x="2325" y="574"/>
                  </a:lnTo>
                  <a:lnTo>
                    <a:pt x="2320" y="607"/>
                  </a:lnTo>
                  <a:lnTo>
                    <a:pt x="2313" y="643"/>
                  </a:lnTo>
                  <a:lnTo>
                    <a:pt x="2302" y="681"/>
                  </a:lnTo>
                  <a:lnTo>
                    <a:pt x="2289" y="721"/>
                  </a:lnTo>
                  <a:lnTo>
                    <a:pt x="2273" y="764"/>
                  </a:lnTo>
                  <a:lnTo>
                    <a:pt x="2255" y="809"/>
                  </a:lnTo>
                  <a:lnTo>
                    <a:pt x="2236" y="853"/>
                  </a:lnTo>
                  <a:lnTo>
                    <a:pt x="2214" y="900"/>
                  </a:lnTo>
                  <a:lnTo>
                    <a:pt x="2192" y="948"/>
                  </a:lnTo>
                  <a:lnTo>
                    <a:pt x="2168" y="996"/>
                  </a:lnTo>
                  <a:lnTo>
                    <a:pt x="2143" y="1045"/>
                  </a:lnTo>
                  <a:lnTo>
                    <a:pt x="2117" y="1093"/>
                  </a:lnTo>
                  <a:lnTo>
                    <a:pt x="2091" y="1141"/>
                  </a:lnTo>
                  <a:lnTo>
                    <a:pt x="2065" y="1188"/>
                  </a:lnTo>
                  <a:lnTo>
                    <a:pt x="2038" y="1236"/>
                  </a:lnTo>
                  <a:lnTo>
                    <a:pt x="2012" y="1282"/>
                  </a:lnTo>
                  <a:lnTo>
                    <a:pt x="1985" y="1327"/>
                  </a:lnTo>
                  <a:lnTo>
                    <a:pt x="1960" y="1369"/>
                  </a:lnTo>
                  <a:lnTo>
                    <a:pt x="1936" y="1411"/>
                  </a:lnTo>
                  <a:lnTo>
                    <a:pt x="1912" y="1450"/>
                  </a:lnTo>
                  <a:lnTo>
                    <a:pt x="1890" y="1487"/>
                  </a:lnTo>
                  <a:lnTo>
                    <a:pt x="1869" y="1521"/>
                  </a:lnTo>
                  <a:lnTo>
                    <a:pt x="1849" y="1552"/>
                  </a:lnTo>
                  <a:lnTo>
                    <a:pt x="1832" y="1580"/>
                  </a:lnTo>
                  <a:lnTo>
                    <a:pt x="1816" y="1605"/>
                  </a:lnTo>
                  <a:lnTo>
                    <a:pt x="1804" y="1626"/>
                  </a:lnTo>
                  <a:lnTo>
                    <a:pt x="1793" y="1644"/>
                  </a:lnTo>
                  <a:lnTo>
                    <a:pt x="1786" y="1656"/>
                  </a:lnTo>
                  <a:lnTo>
                    <a:pt x="1782" y="1665"/>
                  </a:lnTo>
                  <a:lnTo>
                    <a:pt x="1786" y="1673"/>
                  </a:lnTo>
                  <a:lnTo>
                    <a:pt x="1793" y="1686"/>
                  </a:lnTo>
                  <a:lnTo>
                    <a:pt x="1804" y="1703"/>
                  </a:lnTo>
                  <a:lnTo>
                    <a:pt x="1816" y="1725"/>
                  </a:lnTo>
                  <a:lnTo>
                    <a:pt x="1832" y="1749"/>
                  </a:lnTo>
                  <a:lnTo>
                    <a:pt x="1849" y="1777"/>
                  </a:lnTo>
                  <a:lnTo>
                    <a:pt x="1869" y="1809"/>
                  </a:lnTo>
                  <a:lnTo>
                    <a:pt x="1890" y="1843"/>
                  </a:lnTo>
                  <a:lnTo>
                    <a:pt x="1912" y="1880"/>
                  </a:lnTo>
                  <a:lnTo>
                    <a:pt x="1936" y="1919"/>
                  </a:lnTo>
                  <a:lnTo>
                    <a:pt x="1960" y="1960"/>
                  </a:lnTo>
                  <a:lnTo>
                    <a:pt x="1985" y="2004"/>
                  </a:lnTo>
                  <a:lnTo>
                    <a:pt x="2012" y="2048"/>
                  </a:lnTo>
                  <a:lnTo>
                    <a:pt x="2038" y="2094"/>
                  </a:lnTo>
                  <a:lnTo>
                    <a:pt x="2065" y="2141"/>
                  </a:lnTo>
                  <a:lnTo>
                    <a:pt x="2091" y="2189"/>
                  </a:lnTo>
                  <a:lnTo>
                    <a:pt x="2117" y="2238"/>
                  </a:lnTo>
                  <a:lnTo>
                    <a:pt x="2143" y="2285"/>
                  </a:lnTo>
                  <a:lnTo>
                    <a:pt x="2168" y="2334"/>
                  </a:lnTo>
                  <a:lnTo>
                    <a:pt x="2192" y="2382"/>
                  </a:lnTo>
                  <a:lnTo>
                    <a:pt x="2214" y="2430"/>
                  </a:lnTo>
                  <a:lnTo>
                    <a:pt x="2236" y="2476"/>
                  </a:lnTo>
                  <a:lnTo>
                    <a:pt x="2255" y="2522"/>
                  </a:lnTo>
                  <a:lnTo>
                    <a:pt x="2273" y="2566"/>
                  </a:lnTo>
                  <a:lnTo>
                    <a:pt x="2289" y="2608"/>
                  </a:lnTo>
                  <a:lnTo>
                    <a:pt x="2302" y="2648"/>
                  </a:lnTo>
                  <a:lnTo>
                    <a:pt x="2313" y="2687"/>
                  </a:lnTo>
                  <a:lnTo>
                    <a:pt x="2320" y="2723"/>
                  </a:lnTo>
                  <a:lnTo>
                    <a:pt x="2325" y="2757"/>
                  </a:lnTo>
                  <a:lnTo>
                    <a:pt x="2327" y="2787"/>
                  </a:lnTo>
                  <a:lnTo>
                    <a:pt x="2327" y="2973"/>
                  </a:lnTo>
                  <a:lnTo>
                    <a:pt x="2506" y="2973"/>
                  </a:lnTo>
                  <a:lnTo>
                    <a:pt x="2506" y="3330"/>
                  </a:lnTo>
                  <a:lnTo>
                    <a:pt x="0" y="3330"/>
                  </a:lnTo>
                  <a:lnTo>
                    <a:pt x="0" y="2973"/>
                  </a:lnTo>
                  <a:lnTo>
                    <a:pt x="179" y="2973"/>
                  </a:lnTo>
                  <a:lnTo>
                    <a:pt x="179" y="2787"/>
                  </a:lnTo>
                  <a:lnTo>
                    <a:pt x="181" y="2757"/>
                  </a:lnTo>
                  <a:lnTo>
                    <a:pt x="186" y="2723"/>
                  </a:lnTo>
                  <a:lnTo>
                    <a:pt x="194" y="2687"/>
                  </a:lnTo>
                  <a:lnTo>
                    <a:pt x="205" y="2649"/>
                  </a:lnTo>
                  <a:lnTo>
                    <a:pt x="218" y="2609"/>
                  </a:lnTo>
                  <a:lnTo>
                    <a:pt x="233" y="2566"/>
                  </a:lnTo>
                  <a:lnTo>
                    <a:pt x="251" y="2522"/>
                  </a:lnTo>
                  <a:lnTo>
                    <a:pt x="271" y="2476"/>
                  </a:lnTo>
                  <a:lnTo>
                    <a:pt x="292" y="2429"/>
                  </a:lnTo>
                  <a:lnTo>
                    <a:pt x="315" y="2382"/>
                  </a:lnTo>
                  <a:lnTo>
                    <a:pt x="338" y="2333"/>
                  </a:lnTo>
                  <a:lnTo>
                    <a:pt x="363" y="2285"/>
                  </a:lnTo>
                  <a:lnTo>
                    <a:pt x="388" y="2237"/>
                  </a:lnTo>
                  <a:lnTo>
                    <a:pt x="414" y="2188"/>
                  </a:lnTo>
                  <a:lnTo>
                    <a:pt x="441" y="2140"/>
                  </a:lnTo>
                  <a:lnTo>
                    <a:pt x="468" y="2093"/>
                  </a:lnTo>
                  <a:lnTo>
                    <a:pt x="494" y="2047"/>
                  </a:lnTo>
                  <a:lnTo>
                    <a:pt x="519" y="2003"/>
                  </a:lnTo>
                  <a:lnTo>
                    <a:pt x="546" y="1959"/>
                  </a:lnTo>
                  <a:lnTo>
                    <a:pt x="570" y="1918"/>
                  </a:lnTo>
                  <a:lnTo>
                    <a:pt x="593" y="1879"/>
                  </a:lnTo>
                  <a:lnTo>
                    <a:pt x="616" y="1841"/>
                  </a:lnTo>
                  <a:lnTo>
                    <a:pt x="636" y="1808"/>
                  </a:lnTo>
                  <a:lnTo>
                    <a:pt x="656" y="1776"/>
                  </a:lnTo>
                  <a:lnTo>
                    <a:pt x="673" y="1749"/>
                  </a:lnTo>
                  <a:lnTo>
                    <a:pt x="687" y="1724"/>
                  </a:lnTo>
                  <a:lnTo>
                    <a:pt x="700" y="1703"/>
                  </a:lnTo>
                  <a:lnTo>
                    <a:pt x="709" y="1686"/>
                  </a:lnTo>
                  <a:lnTo>
                    <a:pt x="717" y="1674"/>
                  </a:lnTo>
                  <a:lnTo>
                    <a:pt x="721" y="1666"/>
                  </a:lnTo>
                  <a:lnTo>
                    <a:pt x="717" y="1657"/>
                  </a:lnTo>
                  <a:lnTo>
                    <a:pt x="709" y="1645"/>
                  </a:lnTo>
                  <a:lnTo>
                    <a:pt x="700" y="1628"/>
                  </a:lnTo>
                  <a:lnTo>
                    <a:pt x="687" y="1607"/>
                  </a:lnTo>
                  <a:lnTo>
                    <a:pt x="673" y="1582"/>
                  </a:lnTo>
                  <a:lnTo>
                    <a:pt x="655" y="1554"/>
                  </a:lnTo>
                  <a:lnTo>
                    <a:pt x="636" y="1523"/>
                  </a:lnTo>
                  <a:lnTo>
                    <a:pt x="615" y="1489"/>
                  </a:lnTo>
                  <a:lnTo>
                    <a:pt x="593" y="1452"/>
                  </a:lnTo>
                  <a:lnTo>
                    <a:pt x="570" y="1413"/>
                  </a:lnTo>
                  <a:lnTo>
                    <a:pt x="545" y="1371"/>
                  </a:lnTo>
                  <a:lnTo>
                    <a:pt x="519" y="1329"/>
                  </a:lnTo>
                  <a:lnTo>
                    <a:pt x="494" y="1284"/>
                  </a:lnTo>
                  <a:lnTo>
                    <a:pt x="468" y="1238"/>
                  </a:lnTo>
                  <a:lnTo>
                    <a:pt x="441" y="1190"/>
                  </a:lnTo>
                  <a:lnTo>
                    <a:pt x="414" y="1142"/>
                  </a:lnTo>
                  <a:lnTo>
                    <a:pt x="388" y="1095"/>
                  </a:lnTo>
                  <a:lnTo>
                    <a:pt x="363" y="1046"/>
                  </a:lnTo>
                  <a:lnTo>
                    <a:pt x="338" y="997"/>
                  </a:lnTo>
                  <a:lnTo>
                    <a:pt x="315" y="949"/>
                  </a:lnTo>
                  <a:lnTo>
                    <a:pt x="292" y="901"/>
                  </a:lnTo>
                  <a:lnTo>
                    <a:pt x="271" y="854"/>
                  </a:lnTo>
                  <a:lnTo>
                    <a:pt x="251" y="809"/>
                  </a:lnTo>
                  <a:lnTo>
                    <a:pt x="233" y="765"/>
                  </a:lnTo>
                  <a:lnTo>
                    <a:pt x="218" y="722"/>
                  </a:lnTo>
                  <a:lnTo>
                    <a:pt x="205" y="682"/>
                  </a:lnTo>
                  <a:lnTo>
                    <a:pt x="194" y="643"/>
                  </a:lnTo>
                  <a:lnTo>
                    <a:pt x="186" y="607"/>
                  </a:lnTo>
                  <a:lnTo>
                    <a:pt x="181" y="574"/>
                  </a:lnTo>
                  <a:lnTo>
                    <a:pt x="179" y="543"/>
                  </a:lnTo>
                  <a:lnTo>
                    <a:pt x="179" y="356"/>
                  </a:lnTo>
                  <a:lnTo>
                    <a:pt x="0" y="356"/>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sp>
        <p:nvSpPr>
          <p:cNvPr id="72" name="Freeform 519"/>
          <p:cNvSpPr>
            <a:spLocks/>
          </p:cNvSpPr>
          <p:nvPr/>
        </p:nvSpPr>
        <p:spPr bwMode="auto">
          <a:xfrm>
            <a:off x="9985565" y="2984488"/>
            <a:ext cx="548324" cy="294836"/>
          </a:xfrm>
          <a:custGeom>
            <a:avLst/>
            <a:gdLst>
              <a:gd name="connsiteX0" fmla="*/ 410008 w 484188"/>
              <a:gd name="connsiteY0" fmla="*/ 36512 h 260350"/>
              <a:gd name="connsiteX1" fmla="*/ 411740 w 484188"/>
              <a:gd name="connsiteY1" fmla="*/ 36800 h 260350"/>
              <a:gd name="connsiteX2" fmla="*/ 413472 w 484188"/>
              <a:gd name="connsiteY2" fmla="*/ 37521 h 260350"/>
              <a:gd name="connsiteX3" fmla="*/ 414771 w 484188"/>
              <a:gd name="connsiteY3" fmla="*/ 38817 h 260350"/>
              <a:gd name="connsiteX4" fmla="*/ 415637 w 484188"/>
              <a:gd name="connsiteY4" fmla="*/ 40546 h 260350"/>
              <a:gd name="connsiteX5" fmla="*/ 415925 w 484188"/>
              <a:gd name="connsiteY5" fmla="*/ 42275 h 260350"/>
              <a:gd name="connsiteX6" fmla="*/ 415925 w 484188"/>
              <a:gd name="connsiteY6" fmla="*/ 117774 h 260350"/>
              <a:gd name="connsiteX7" fmla="*/ 415637 w 484188"/>
              <a:gd name="connsiteY7" fmla="*/ 119791 h 260350"/>
              <a:gd name="connsiteX8" fmla="*/ 414771 w 484188"/>
              <a:gd name="connsiteY8" fmla="*/ 121376 h 260350"/>
              <a:gd name="connsiteX9" fmla="*/ 413183 w 484188"/>
              <a:gd name="connsiteY9" fmla="*/ 122817 h 260350"/>
              <a:gd name="connsiteX10" fmla="*/ 411740 w 484188"/>
              <a:gd name="connsiteY10" fmla="*/ 123537 h 260350"/>
              <a:gd name="connsiteX11" fmla="*/ 410153 w 484188"/>
              <a:gd name="connsiteY11" fmla="*/ 123825 h 260350"/>
              <a:gd name="connsiteX12" fmla="*/ 409431 w 484188"/>
              <a:gd name="connsiteY12" fmla="*/ 123681 h 260350"/>
              <a:gd name="connsiteX13" fmla="*/ 408709 w 484188"/>
              <a:gd name="connsiteY13" fmla="*/ 123537 h 260350"/>
              <a:gd name="connsiteX14" fmla="*/ 407843 w 484188"/>
              <a:gd name="connsiteY14" fmla="*/ 123249 h 260350"/>
              <a:gd name="connsiteX15" fmla="*/ 308408 w 484188"/>
              <a:gd name="connsiteY15" fmla="*/ 81898 h 260350"/>
              <a:gd name="connsiteX16" fmla="*/ 306965 w 484188"/>
              <a:gd name="connsiteY16" fmla="*/ 81033 h 260350"/>
              <a:gd name="connsiteX17" fmla="*/ 305666 w 484188"/>
              <a:gd name="connsiteY17" fmla="*/ 79736 h 260350"/>
              <a:gd name="connsiteX18" fmla="*/ 304945 w 484188"/>
              <a:gd name="connsiteY18" fmla="*/ 78151 h 260350"/>
              <a:gd name="connsiteX19" fmla="*/ 304800 w 484188"/>
              <a:gd name="connsiteY19" fmla="*/ 76423 h 260350"/>
              <a:gd name="connsiteX20" fmla="*/ 305089 w 484188"/>
              <a:gd name="connsiteY20" fmla="*/ 74694 h 260350"/>
              <a:gd name="connsiteX21" fmla="*/ 305810 w 484188"/>
              <a:gd name="connsiteY21" fmla="*/ 73253 h 260350"/>
              <a:gd name="connsiteX22" fmla="*/ 307109 w 484188"/>
              <a:gd name="connsiteY22" fmla="*/ 71812 h 260350"/>
              <a:gd name="connsiteX23" fmla="*/ 308697 w 484188"/>
              <a:gd name="connsiteY23" fmla="*/ 71092 h 260350"/>
              <a:gd name="connsiteX24" fmla="*/ 408421 w 484188"/>
              <a:gd name="connsiteY24" fmla="*/ 36800 h 260350"/>
              <a:gd name="connsiteX25" fmla="*/ 433906 w 484188"/>
              <a:gd name="connsiteY25" fmla="*/ 0 h 260350"/>
              <a:gd name="connsiteX26" fmla="*/ 437951 w 484188"/>
              <a:gd name="connsiteY26" fmla="*/ 576 h 260350"/>
              <a:gd name="connsiteX27" fmla="*/ 441708 w 484188"/>
              <a:gd name="connsiteY27" fmla="*/ 1728 h 260350"/>
              <a:gd name="connsiteX28" fmla="*/ 444887 w 484188"/>
              <a:gd name="connsiteY28" fmla="*/ 3888 h 260350"/>
              <a:gd name="connsiteX29" fmla="*/ 447632 w 484188"/>
              <a:gd name="connsiteY29" fmla="*/ 6624 h 260350"/>
              <a:gd name="connsiteX30" fmla="*/ 449655 w 484188"/>
              <a:gd name="connsiteY30" fmla="*/ 9936 h 260350"/>
              <a:gd name="connsiteX31" fmla="*/ 450955 w 484188"/>
              <a:gd name="connsiteY31" fmla="*/ 13680 h 260350"/>
              <a:gd name="connsiteX32" fmla="*/ 451389 w 484188"/>
              <a:gd name="connsiteY32" fmla="*/ 17712 h 260350"/>
              <a:gd name="connsiteX33" fmla="*/ 450955 w 484188"/>
              <a:gd name="connsiteY33" fmla="*/ 21456 h 260350"/>
              <a:gd name="connsiteX34" fmla="*/ 449799 w 484188"/>
              <a:gd name="connsiteY34" fmla="*/ 24912 h 260350"/>
              <a:gd name="connsiteX35" fmla="*/ 448066 w 484188"/>
              <a:gd name="connsiteY35" fmla="*/ 27792 h 260350"/>
              <a:gd name="connsiteX36" fmla="*/ 445609 w 484188"/>
              <a:gd name="connsiteY36" fmla="*/ 30384 h 260350"/>
              <a:gd name="connsiteX37" fmla="*/ 442864 w 484188"/>
              <a:gd name="connsiteY37" fmla="*/ 32544 h 260350"/>
              <a:gd name="connsiteX38" fmla="*/ 442864 w 484188"/>
              <a:gd name="connsiteY38" fmla="*/ 163439 h 260350"/>
              <a:gd name="connsiteX39" fmla="*/ 449222 w 484188"/>
              <a:gd name="connsiteY39" fmla="*/ 164735 h 260350"/>
              <a:gd name="connsiteX40" fmla="*/ 455146 w 484188"/>
              <a:gd name="connsiteY40" fmla="*/ 167039 h 260350"/>
              <a:gd name="connsiteX41" fmla="*/ 460636 w 484188"/>
              <a:gd name="connsiteY41" fmla="*/ 169631 h 260350"/>
              <a:gd name="connsiteX42" fmla="*/ 465549 w 484188"/>
              <a:gd name="connsiteY42" fmla="*/ 173231 h 260350"/>
              <a:gd name="connsiteX43" fmla="*/ 470173 w 484188"/>
              <a:gd name="connsiteY43" fmla="*/ 177263 h 260350"/>
              <a:gd name="connsiteX44" fmla="*/ 474363 w 484188"/>
              <a:gd name="connsiteY44" fmla="*/ 182015 h 260350"/>
              <a:gd name="connsiteX45" fmla="*/ 477686 w 484188"/>
              <a:gd name="connsiteY45" fmla="*/ 187199 h 260350"/>
              <a:gd name="connsiteX46" fmla="*/ 480576 w 484188"/>
              <a:gd name="connsiteY46" fmla="*/ 192671 h 260350"/>
              <a:gd name="connsiteX47" fmla="*/ 482599 w 484188"/>
              <a:gd name="connsiteY47" fmla="*/ 198719 h 260350"/>
              <a:gd name="connsiteX48" fmla="*/ 483755 w 484188"/>
              <a:gd name="connsiteY48" fmla="*/ 205055 h 260350"/>
              <a:gd name="connsiteX49" fmla="*/ 484188 w 484188"/>
              <a:gd name="connsiteY49" fmla="*/ 211535 h 260350"/>
              <a:gd name="connsiteX50" fmla="*/ 483755 w 484188"/>
              <a:gd name="connsiteY50" fmla="*/ 218158 h 260350"/>
              <a:gd name="connsiteX51" fmla="*/ 482599 w 484188"/>
              <a:gd name="connsiteY51" fmla="*/ 224638 h 260350"/>
              <a:gd name="connsiteX52" fmla="*/ 480576 w 484188"/>
              <a:gd name="connsiteY52" fmla="*/ 230686 h 260350"/>
              <a:gd name="connsiteX53" fmla="*/ 477686 w 484188"/>
              <a:gd name="connsiteY53" fmla="*/ 236302 h 260350"/>
              <a:gd name="connsiteX54" fmla="*/ 474218 w 484188"/>
              <a:gd name="connsiteY54" fmla="*/ 241342 h 260350"/>
              <a:gd name="connsiteX55" fmla="*/ 470173 w 484188"/>
              <a:gd name="connsiteY55" fmla="*/ 246238 h 260350"/>
              <a:gd name="connsiteX56" fmla="*/ 465404 w 484188"/>
              <a:gd name="connsiteY56" fmla="*/ 250270 h 260350"/>
              <a:gd name="connsiteX57" fmla="*/ 460492 w 484188"/>
              <a:gd name="connsiteY57" fmla="*/ 253870 h 260350"/>
              <a:gd name="connsiteX58" fmla="*/ 454857 w 484188"/>
              <a:gd name="connsiteY58" fmla="*/ 256462 h 260350"/>
              <a:gd name="connsiteX59" fmla="*/ 448933 w 484188"/>
              <a:gd name="connsiteY59" fmla="*/ 258622 h 260350"/>
              <a:gd name="connsiteX60" fmla="*/ 442575 w 484188"/>
              <a:gd name="connsiteY60" fmla="*/ 259918 h 260350"/>
              <a:gd name="connsiteX61" fmla="*/ 436073 w 484188"/>
              <a:gd name="connsiteY61" fmla="*/ 260350 h 260350"/>
              <a:gd name="connsiteX62" fmla="*/ 429426 w 484188"/>
              <a:gd name="connsiteY62" fmla="*/ 259918 h 260350"/>
              <a:gd name="connsiteX63" fmla="*/ 423069 w 484188"/>
              <a:gd name="connsiteY63" fmla="*/ 258622 h 260350"/>
              <a:gd name="connsiteX64" fmla="*/ 417145 w 484188"/>
              <a:gd name="connsiteY64" fmla="*/ 256462 h 260350"/>
              <a:gd name="connsiteX65" fmla="*/ 411509 w 484188"/>
              <a:gd name="connsiteY65" fmla="*/ 253582 h 260350"/>
              <a:gd name="connsiteX66" fmla="*/ 406308 w 484188"/>
              <a:gd name="connsiteY66" fmla="*/ 249982 h 260350"/>
              <a:gd name="connsiteX67" fmla="*/ 401540 w 484188"/>
              <a:gd name="connsiteY67" fmla="*/ 245806 h 260350"/>
              <a:gd name="connsiteX68" fmla="*/ 397638 w 484188"/>
              <a:gd name="connsiteY68" fmla="*/ 240910 h 260350"/>
              <a:gd name="connsiteX69" fmla="*/ 394171 w 484188"/>
              <a:gd name="connsiteY69" fmla="*/ 235582 h 260350"/>
              <a:gd name="connsiteX70" fmla="*/ 391425 w 484188"/>
              <a:gd name="connsiteY70" fmla="*/ 229822 h 260350"/>
              <a:gd name="connsiteX71" fmla="*/ 286091 w 484188"/>
              <a:gd name="connsiteY71" fmla="*/ 229822 h 260350"/>
              <a:gd name="connsiteX72" fmla="*/ 283346 w 484188"/>
              <a:gd name="connsiteY72" fmla="*/ 235582 h 260350"/>
              <a:gd name="connsiteX73" fmla="*/ 279878 w 484188"/>
              <a:gd name="connsiteY73" fmla="*/ 240910 h 260350"/>
              <a:gd name="connsiteX74" fmla="*/ 275832 w 484188"/>
              <a:gd name="connsiteY74" fmla="*/ 245806 h 260350"/>
              <a:gd name="connsiteX75" fmla="*/ 271209 w 484188"/>
              <a:gd name="connsiteY75" fmla="*/ 249982 h 260350"/>
              <a:gd name="connsiteX76" fmla="*/ 266007 w 484188"/>
              <a:gd name="connsiteY76" fmla="*/ 253582 h 260350"/>
              <a:gd name="connsiteX77" fmla="*/ 260372 w 484188"/>
              <a:gd name="connsiteY77" fmla="*/ 256462 h 260350"/>
              <a:gd name="connsiteX78" fmla="*/ 254448 w 484188"/>
              <a:gd name="connsiteY78" fmla="*/ 258622 h 260350"/>
              <a:gd name="connsiteX79" fmla="*/ 248090 w 484188"/>
              <a:gd name="connsiteY79" fmla="*/ 259918 h 260350"/>
              <a:gd name="connsiteX80" fmla="*/ 241444 w 484188"/>
              <a:gd name="connsiteY80" fmla="*/ 260350 h 260350"/>
              <a:gd name="connsiteX81" fmla="*/ 234797 w 484188"/>
              <a:gd name="connsiteY81" fmla="*/ 259918 h 260350"/>
              <a:gd name="connsiteX82" fmla="*/ 228439 w 484188"/>
              <a:gd name="connsiteY82" fmla="*/ 258622 h 260350"/>
              <a:gd name="connsiteX83" fmla="*/ 222515 w 484188"/>
              <a:gd name="connsiteY83" fmla="*/ 256462 h 260350"/>
              <a:gd name="connsiteX84" fmla="*/ 216880 w 484188"/>
              <a:gd name="connsiteY84" fmla="*/ 253582 h 260350"/>
              <a:gd name="connsiteX85" fmla="*/ 211678 w 484188"/>
              <a:gd name="connsiteY85" fmla="*/ 249982 h 260350"/>
              <a:gd name="connsiteX86" fmla="*/ 207199 w 484188"/>
              <a:gd name="connsiteY86" fmla="*/ 245806 h 260350"/>
              <a:gd name="connsiteX87" fmla="*/ 203009 w 484188"/>
              <a:gd name="connsiteY87" fmla="*/ 240910 h 260350"/>
              <a:gd name="connsiteX88" fmla="*/ 199686 w 484188"/>
              <a:gd name="connsiteY88" fmla="*/ 235582 h 260350"/>
              <a:gd name="connsiteX89" fmla="*/ 196940 w 484188"/>
              <a:gd name="connsiteY89" fmla="*/ 229822 h 260350"/>
              <a:gd name="connsiteX90" fmla="*/ 92907 w 484188"/>
              <a:gd name="connsiteY90" fmla="*/ 229822 h 260350"/>
              <a:gd name="connsiteX91" fmla="*/ 90017 w 484188"/>
              <a:gd name="connsiteY91" fmla="*/ 235582 h 260350"/>
              <a:gd name="connsiteX92" fmla="*/ 86694 w 484188"/>
              <a:gd name="connsiteY92" fmla="*/ 240910 h 260350"/>
              <a:gd name="connsiteX93" fmla="*/ 82648 w 484188"/>
              <a:gd name="connsiteY93" fmla="*/ 245806 h 260350"/>
              <a:gd name="connsiteX94" fmla="*/ 77880 w 484188"/>
              <a:gd name="connsiteY94" fmla="*/ 249982 h 260350"/>
              <a:gd name="connsiteX95" fmla="*/ 72679 w 484188"/>
              <a:gd name="connsiteY95" fmla="*/ 253582 h 260350"/>
              <a:gd name="connsiteX96" fmla="*/ 67188 w 484188"/>
              <a:gd name="connsiteY96" fmla="*/ 256462 h 260350"/>
              <a:gd name="connsiteX97" fmla="*/ 61264 w 484188"/>
              <a:gd name="connsiteY97" fmla="*/ 258622 h 260350"/>
              <a:gd name="connsiteX98" fmla="*/ 54906 w 484188"/>
              <a:gd name="connsiteY98" fmla="*/ 259918 h 260350"/>
              <a:gd name="connsiteX99" fmla="*/ 48260 w 484188"/>
              <a:gd name="connsiteY99" fmla="*/ 260350 h 260350"/>
              <a:gd name="connsiteX100" fmla="*/ 41758 w 484188"/>
              <a:gd name="connsiteY100" fmla="*/ 259918 h 260350"/>
              <a:gd name="connsiteX101" fmla="*/ 35400 w 484188"/>
              <a:gd name="connsiteY101" fmla="*/ 258622 h 260350"/>
              <a:gd name="connsiteX102" fmla="*/ 29476 w 484188"/>
              <a:gd name="connsiteY102" fmla="*/ 256462 h 260350"/>
              <a:gd name="connsiteX103" fmla="*/ 23841 w 484188"/>
              <a:gd name="connsiteY103" fmla="*/ 253870 h 260350"/>
              <a:gd name="connsiteX104" fmla="*/ 18784 w 484188"/>
              <a:gd name="connsiteY104" fmla="*/ 250270 h 260350"/>
              <a:gd name="connsiteX105" fmla="*/ 14160 w 484188"/>
              <a:gd name="connsiteY105" fmla="*/ 246238 h 260350"/>
              <a:gd name="connsiteX106" fmla="*/ 10114 w 484188"/>
              <a:gd name="connsiteY106" fmla="*/ 241342 h 260350"/>
              <a:gd name="connsiteX107" fmla="*/ 6646 w 484188"/>
              <a:gd name="connsiteY107" fmla="*/ 236302 h 260350"/>
              <a:gd name="connsiteX108" fmla="*/ 3901 w 484188"/>
              <a:gd name="connsiteY108" fmla="*/ 230686 h 260350"/>
              <a:gd name="connsiteX109" fmla="*/ 1734 w 484188"/>
              <a:gd name="connsiteY109" fmla="*/ 224638 h 260350"/>
              <a:gd name="connsiteX110" fmla="*/ 433 w 484188"/>
              <a:gd name="connsiteY110" fmla="*/ 218158 h 260350"/>
              <a:gd name="connsiteX111" fmla="*/ 0 w 484188"/>
              <a:gd name="connsiteY111" fmla="*/ 211535 h 260350"/>
              <a:gd name="connsiteX112" fmla="*/ 433 w 484188"/>
              <a:gd name="connsiteY112" fmla="*/ 205055 h 260350"/>
              <a:gd name="connsiteX113" fmla="*/ 1734 w 484188"/>
              <a:gd name="connsiteY113" fmla="*/ 198575 h 260350"/>
              <a:gd name="connsiteX114" fmla="*/ 3901 w 484188"/>
              <a:gd name="connsiteY114" fmla="*/ 192527 h 260350"/>
              <a:gd name="connsiteX115" fmla="*/ 6646 w 484188"/>
              <a:gd name="connsiteY115" fmla="*/ 187055 h 260350"/>
              <a:gd name="connsiteX116" fmla="*/ 10114 w 484188"/>
              <a:gd name="connsiteY116" fmla="*/ 181727 h 260350"/>
              <a:gd name="connsiteX117" fmla="*/ 14160 w 484188"/>
              <a:gd name="connsiteY117" fmla="*/ 177119 h 260350"/>
              <a:gd name="connsiteX118" fmla="*/ 18784 w 484188"/>
              <a:gd name="connsiteY118" fmla="*/ 172943 h 260350"/>
              <a:gd name="connsiteX119" fmla="*/ 23841 w 484188"/>
              <a:gd name="connsiteY119" fmla="*/ 169487 h 260350"/>
              <a:gd name="connsiteX120" fmla="*/ 29476 w 484188"/>
              <a:gd name="connsiteY120" fmla="*/ 166607 h 260350"/>
              <a:gd name="connsiteX121" fmla="*/ 35400 w 484188"/>
              <a:gd name="connsiteY121" fmla="*/ 164591 h 260350"/>
              <a:gd name="connsiteX122" fmla="*/ 41758 w 484188"/>
              <a:gd name="connsiteY122" fmla="*/ 163295 h 260350"/>
              <a:gd name="connsiteX123" fmla="*/ 48260 w 484188"/>
              <a:gd name="connsiteY123" fmla="*/ 162719 h 260350"/>
              <a:gd name="connsiteX124" fmla="*/ 54906 w 484188"/>
              <a:gd name="connsiteY124" fmla="*/ 163295 h 260350"/>
              <a:gd name="connsiteX125" fmla="*/ 61264 w 484188"/>
              <a:gd name="connsiteY125" fmla="*/ 164591 h 260350"/>
              <a:gd name="connsiteX126" fmla="*/ 67332 w 484188"/>
              <a:gd name="connsiteY126" fmla="*/ 166607 h 260350"/>
              <a:gd name="connsiteX127" fmla="*/ 72968 w 484188"/>
              <a:gd name="connsiteY127" fmla="*/ 169631 h 260350"/>
              <a:gd name="connsiteX128" fmla="*/ 77880 w 484188"/>
              <a:gd name="connsiteY128" fmla="*/ 173231 h 260350"/>
              <a:gd name="connsiteX129" fmla="*/ 82648 w 484188"/>
              <a:gd name="connsiteY129" fmla="*/ 177407 h 260350"/>
              <a:gd name="connsiteX130" fmla="*/ 86694 w 484188"/>
              <a:gd name="connsiteY130" fmla="*/ 182303 h 260350"/>
              <a:gd name="connsiteX131" fmla="*/ 90017 w 484188"/>
              <a:gd name="connsiteY131" fmla="*/ 187631 h 260350"/>
              <a:gd name="connsiteX132" fmla="*/ 92907 w 484188"/>
              <a:gd name="connsiteY132" fmla="*/ 193391 h 260350"/>
              <a:gd name="connsiteX133" fmla="*/ 196940 w 484188"/>
              <a:gd name="connsiteY133" fmla="*/ 193391 h 260350"/>
              <a:gd name="connsiteX134" fmla="*/ 199686 w 484188"/>
              <a:gd name="connsiteY134" fmla="*/ 187631 h 260350"/>
              <a:gd name="connsiteX135" fmla="*/ 203009 w 484188"/>
              <a:gd name="connsiteY135" fmla="*/ 182303 h 260350"/>
              <a:gd name="connsiteX136" fmla="*/ 207199 w 484188"/>
              <a:gd name="connsiteY136" fmla="*/ 177407 h 260350"/>
              <a:gd name="connsiteX137" fmla="*/ 211678 w 484188"/>
              <a:gd name="connsiteY137" fmla="*/ 173231 h 260350"/>
              <a:gd name="connsiteX138" fmla="*/ 216880 w 484188"/>
              <a:gd name="connsiteY138" fmla="*/ 169631 h 260350"/>
              <a:gd name="connsiteX139" fmla="*/ 222515 w 484188"/>
              <a:gd name="connsiteY139" fmla="*/ 166607 h 260350"/>
              <a:gd name="connsiteX140" fmla="*/ 228439 w 484188"/>
              <a:gd name="connsiteY140" fmla="*/ 164591 h 260350"/>
              <a:gd name="connsiteX141" fmla="*/ 234797 w 484188"/>
              <a:gd name="connsiteY141" fmla="*/ 163295 h 260350"/>
              <a:gd name="connsiteX142" fmla="*/ 241444 w 484188"/>
              <a:gd name="connsiteY142" fmla="*/ 162719 h 260350"/>
              <a:gd name="connsiteX143" fmla="*/ 248090 w 484188"/>
              <a:gd name="connsiteY143" fmla="*/ 163295 h 260350"/>
              <a:gd name="connsiteX144" fmla="*/ 254303 w 484188"/>
              <a:gd name="connsiteY144" fmla="*/ 164591 h 260350"/>
              <a:gd name="connsiteX145" fmla="*/ 260372 w 484188"/>
              <a:gd name="connsiteY145" fmla="*/ 166607 h 260350"/>
              <a:gd name="connsiteX146" fmla="*/ 266007 w 484188"/>
              <a:gd name="connsiteY146" fmla="*/ 169631 h 260350"/>
              <a:gd name="connsiteX147" fmla="*/ 271209 w 484188"/>
              <a:gd name="connsiteY147" fmla="*/ 173231 h 260350"/>
              <a:gd name="connsiteX148" fmla="*/ 275832 w 484188"/>
              <a:gd name="connsiteY148" fmla="*/ 177407 h 260350"/>
              <a:gd name="connsiteX149" fmla="*/ 279878 w 484188"/>
              <a:gd name="connsiteY149" fmla="*/ 182303 h 260350"/>
              <a:gd name="connsiteX150" fmla="*/ 283346 w 484188"/>
              <a:gd name="connsiteY150" fmla="*/ 187631 h 260350"/>
              <a:gd name="connsiteX151" fmla="*/ 286091 w 484188"/>
              <a:gd name="connsiteY151" fmla="*/ 193391 h 260350"/>
              <a:gd name="connsiteX152" fmla="*/ 391425 w 484188"/>
              <a:gd name="connsiteY152" fmla="*/ 193391 h 260350"/>
              <a:gd name="connsiteX153" fmla="*/ 393882 w 484188"/>
              <a:gd name="connsiteY153" fmla="*/ 187919 h 260350"/>
              <a:gd name="connsiteX154" fmla="*/ 397060 w 484188"/>
              <a:gd name="connsiteY154" fmla="*/ 183023 h 260350"/>
              <a:gd name="connsiteX155" fmla="*/ 400673 w 484188"/>
              <a:gd name="connsiteY155" fmla="*/ 178559 h 260350"/>
              <a:gd name="connsiteX156" fmla="*/ 404863 w 484188"/>
              <a:gd name="connsiteY156" fmla="*/ 174527 h 260350"/>
              <a:gd name="connsiteX157" fmla="*/ 409631 w 484188"/>
              <a:gd name="connsiteY157" fmla="*/ 171071 h 260350"/>
              <a:gd name="connsiteX158" fmla="*/ 414544 w 484188"/>
              <a:gd name="connsiteY158" fmla="*/ 168047 h 260350"/>
              <a:gd name="connsiteX159" fmla="*/ 419890 w 484188"/>
              <a:gd name="connsiteY159" fmla="*/ 165599 h 260350"/>
              <a:gd name="connsiteX160" fmla="*/ 425670 w 484188"/>
              <a:gd name="connsiteY160" fmla="*/ 164015 h 260350"/>
              <a:gd name="connsiteX161" fmla="*/ 425670 w 484188"/>
              <a:gd name="connsiteY161" fmla="*/ 32832 h 260350"/>
              <a:gd name="connsiteX162" fmla="*/ 422780 w 484188"/>
              <a:gd name="connsiteY162" fmla="*/ 30672 h 260350"/>
              <a:gd name="connsiteX163" fmla="*/ 420179 w 484188"/>
              <a:gd name="connsiteY163" fmla="*/ 28080 h 260350"/>
              <a:gd name="connsiteX164" fmla="*/ 418301 w 484188"/>
              <a:gd name="connsiteY164" fmla="*/ 25056 h 260350"/>
              <a:gd name="connsiteX165" fmla="*/ 417145 w 484188"/>
              <a:gd name="connsiteY165" fmla="*/ 21600 h 260350"/>
              <a:gd name="connsiteX166" fmla="*/ 416711 w 484188"/>
              <a:gd name="connsiteY166" fmla="*/ 17712 h 260350"/>
              <a:gd name="connsiteX167" fmla="*/ 417145 w 484188"/>
              <a:gd name="connsiteY167" fmla="*/ 13680 h 260350"/>
              <a:gd name="connsiteX168" fmla="*/ 418445 w 484188"/>
              <a:gd name="connsiteY168" fmla="*/ 9936 h 260350"/>
              <a:gd name="connsiteX169" fmla="*/ 420323 w 484188"/>
              <a:gd name="connsiteY169" fmla="*/ 6624 h 260350"/>
              <a:gd name="connsiteX170" fmla="*/ 423213 w 484188"/>
              <a:gd name="connsiteY170" fmla="*/ 3888 h 260350"/>
              <a:gd name="connsiteX171" fmla="*/ 426392 w 484188"/>
              <a:gd name="connsiteY171" fmla="*/ 1728 h 260350"/>
              <a:gd name="connsiteX172" fmla="*/ 430004 w 484188"/>
              <a:gd name="connsiteY172" fmla="*/ 576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84188" h="260350">
                <a:moveTo>
                  <a:pt x="410008" y="36512"/>
                </a:moveTo>
                <a:lnTo>
                  <a:pt x="411740" y="36800"/>
                </a:lnTo>
                <a:lnTo>
                  <a:pt x="413472" y="37521"/>
                </a:lnTo>
                <a:lnTo>
                  <a:pt x="414771" y="38817"/>
                </a:lnTo>
                <a:lnTo>
                  <a:pt x="415637" y="40546"/>
                </a:lnTo>
                <a:lnTo>
                  <a:pt x="415925" y="42275"/>
                </a:lnTo>
                <a:lnTo>
                  <a:pt x="415925" y="117774"/>
                </a:lnTo>
                <a:lnTo>
                  <a:pt x="415637" y="119791"/>
                </a:lnTo>
                <a:lnTo>
                  <a:pt x="414771" y="121376"/>
                </a:lnTo>
                <a:lnTo>
                  <a:pt x="413183" y="122817"/>
                </a:lnTo>
                <a:lnTo>
                  <a:pt x="411740" y="123537"/>
                </a:lnTo>
                <a:lnTo>
                  <a:pt x="410153" y="123825"/>
                </a:lnTo>
                <a:lnTo>
                  <a:pt x="409431" y="123681"/>
                </a:lnTo>
                <a:lnTo>
                  <a:pt x="408709" y="123537"/>
                </a:lnTo>
                <a:lnTo>
                  <a:pt x="407843" y="123249"/>
                </a:lnTo>
                <a:lnTo>
                  <a:pt x="308408" y="81898"/>
                </a:lnTo>
                <a:lnTo>
                  <a:pt x="306965" y="81033"/>
                </a:lnTo>
                <a:lnTo>
                  <a:pt x="305666" y="79736"/>
                </a:lnTo>
                <a:lnTo>
                  <a:pt x="304945" y="78151"/>
                </a:lnTo>
                <a:lnTo>
                  <a:pt x="304800" y="76423"/>
                </a:lnTo>
                <a:lnTo>
                  <a:pt x="305089" y="74694"/>
                </a:lnTo>
                <a:lnTo>
                  <a:pt x="305810" y="73253"/>
                </a:lnTo>
                <a:lnTo>
                  <a:pt x="307109" y="71812"/>
                </a:lnTo>
                <a:lnTo>
                  <a:pt x="308697" y="71092"/>
                </a:lnTo>
                <a:lnTo>
                  <a:pt x="408421" y="36800"/>
                </a:lnTo>
                <a:close/>
                <a:moveTo>
                  <a:pt x="433906" y="0"/>
                </a:moveTo>
                <a:lnTo>
                  <a:pt x="437951" y="576"/>
                </a:lnTo>
                <a:lnTo>
                  <a:pt x="441708" y="1728"/>
                </a:lnTo>
                <a:lnTo>
                  <a:pt x="444887" y="3888"/>
                </a:lnTo>
                <a:lnTo>
                  <a:pt x="447632" y="6624"/>
                </a:lnTo>
                <a:lnTo>
                  <a:pt x="449655" y="9936"/>
                </a:lnTo>
                <a:lnTo>
                  <a:pt x="450955" y="13680"/>
                </a:lnTo>
                <a:lnTo>
                  <a:pt x="451389" y="17712"/>
                </a:lnTo>
                <a:lnTo>
                  <a:pt x="450955" y="21456"/>
                </a:lnTo>
                <a:lnTo>
                  <a:pt x="449799" y="24912"/>
                </a:lnTo>
                <a:lnTo>
                  <a:pt x="448066" y="27792"/>
                </a:lnTo>
                <a:lnTo>
                  <a:pt x="445609" y="30384"/>
                </a:lnTo>
                <a:lnTo>
                  <a:pt x="442864" y="32544"/>
                </a:lnTo>
                <a:lnTo>
                  <a:pt x="442864" y="163439"/>
                </a:lnTo>
                <a:lnTo>
                  <a:pt x="449222" y="164735"/>
                </a:lnTo>
                <a:lnTo>
                  <a:pt x="455146" y="167039"/>
                </a:lnTo>
                <a:lnTo>
                  <a:pt x="460636" y="169631"/>
                </a:lnTo>
                <a:lnTo>
                  <a:pt x="465549" y="173231"/>
                </a:lnTo>
                <a:lnTo>
                  <a:pt x="470173" y="177263"/>
                </a:lnTo>
                <a:lnTo>
                  <a:pt x="474363" y="182015"/>
                </a:lnTo>
                <a:lnTo>
                  <a:pt x="477686" y="187199"/>
                </a:lnTo>
                <a:lnTo>
                  <a:pt x="480576" y="192671"/>
                </a:lnTo>
                <a:lnTo>
                  <a:pt x="482599" y="198719"/>
                </a:lnTo>
                <a:lnTo>
                  <a:pt x="483755" y="205055"/>
                </a:lnTo>
                <a:lnTo>
                  <a:pt x="484188" y="211535"/>
                </a:lnTo>
                <a:lnTo>
                  <a:pt x="483755" y="218158"/>
                </a:lnTo>
                <a:lnTo>
                  <a:pt x="482599" y="224638"/>
                </a:lnTo>
                <a:lnTo>
                  <a:pt x="480576" y="230686"/>
                </a:lnTo>
                <a:lnTo>
                  <a:pt x="477686" y="236302"/>
                </a:lnTo>
                <a:lnTo>
                  <a:pt x="474218" y="241342"/>
                </a:lnTo>
                <a:lnTo>
                  <a:pt x="470173" y="246238"/>
                </a:lnTo>
                <a:lnTo>
                  <a:pt x="465404" y="250270"/>
                </a:lnTo>
                <a:lnTo>
                  <a:pt x="460492" y="253870"/>
                </a:lnTo>
                <a:lnTo>
                  <a:pt x="454857" y="256462"/>
                </a:lnTo>
                <a:lnTo>
                  <a:pt x="448933" y="258622"/>
                </a:lnTo>
                <a:lnTo>
                  <a:pt x="442575" y="259918"/>
                </a:lnTo>
                <a:lnTo>
                  <a:pt x="436073" y="260350"/>
                </a:lnTo>
                <a:lnTo>
                  <a:pt x="429426" y="259918"/>
                </a:lnTo>
                <a:lnTo>
                  <a:pt x="423069" y="258622"/>
                </a:lnTo>
                <a:lnTo>
                  <a:pt x="417145" y="256462"/>
                </a:lnTo>
                <a:lnTo>
                  <a:pt x="411509" y="253582"/>
                </a:lnTo>
                <a:lnTo>
                  <a:pt x="406308" y="249982"/>
                </a:lnTo>
                <a:lnTo>
                  <a:pt x="401540" y="245806"/>
                </a:lnTo>
                <a:lnTo>
                  <a:pt x="397638" y="240910"/>
                </a:lnTo>
                <a:lnTo>
                  <a:pt x="394171" y="235582"/>
                </a:lnTo>
                <a:lnTo>
                  <a:pt x="391425" y="229822"/>
                </a:lnTo>
                <a:lnTo>
                  <a:pt x="286091" y="229822"/>
                </a:lnTo>
                <a:lnTo>
                  <a:pt x="283346" y="235582"/>
                </a:lnTo>
                <a:lnTo>
                  <a:pt x="279878" y="240910"/>
                </a:lnTo>
                <a:lnTo>
                  <a:pt x="275832" y="245806"/>
                </a:lnTo>
                <a:lnTo>
                  <a:pt x="271209" y="249982"/>
                </a:lnTo>
                <a:lnTo>
                  <a:pt x="266007" y="253582"/>
                </a:lnTo>
                <a:lnTo>
                  <a:pt x="260372" y="256462"/>
                </a:lnTo>
                <a:lnTo>
                  <a:pt x="254448" y="258622"/>
                </a:lnTo>
                <a:lnTo>
                  <a:pt x="248090" y="259918"/>
                </a:lnTo>
                <a:lnTo>
                  <a:pt x="241444" y="260350"/>
                </a:lnTo>
                <a:lnTo>
                  <a:pt x="234797" y="259918"/>
                </a:lnTo>
                <a:lnTo>
                  <a:pt x="228439" y="258622"/>
                </a:lnTo>
                <a:lnTo>
                  <a:pt x="222515" y="256462"/>
                </a:lnTo>
                <a:lnTo>
                  <a:pt x="216880" y="253582"/>
                </a:lnTo>
                <a:lnTo>
                  <a:pt x="211678" y="249982"/>
                </a:lnTo>
                <a:lnTo>
                  <a:pt x="207199" y="245806"/>
                </a:lnTo>
                <a:lnTo>
                  <a:pt x="203009" y="240910"/>
                </a:lnTo>
                <a:lnTo>
                  <a:pt x="199686" y="235582"/>
                </a:lnTo>
                <a:lnTo>
                  <a:pt x="196940" y="229822"/>
                </a:lnTo>
                <a:lnTo>
                  <a:pt x="92907" y="229822"/>
                </a:lnTo>
                <a:lnTo>
                  <a:pt x="90017" y="235582"/>
                </a:lnTo>
                <a:lnTo>
                  <a:pt x="86694" y="240910"/>
                </a:lnTo>
                <a:lnTo>
                  <a:pt x="82648" y="245806"/>
                </a:lnTo>
                <a:lnTo>
                  <a:pt x="77880" y="249982"/>
                </a:lnTo>
                <a:lnTo>
                  <a:pt x="72679" y="253582"/>
                </a:lnTo>
                <a:lnTo>
                  <a:pt x="67188" y="256462"/>
                </a:lnTo>
                <a:lnTo>
                  <a:pt x="61264" y="258622"/>
                </a:lnTo>
                <a:lnTo>
                  <a:pt x="54906" y="259918"/>
                </a:lnTo>
                <a:lnTo>
                  <a:pt x="48260" y="260350"/>
                </a:lnTo>
                <a:lnTo>
                  <a:pt x="41758" y="259918"/>
                </a:lnTo>
                <a:lnTo>
                  <a:pt x="35400" y="258622"/>
                </a:lnTo>
                <a:lnTo>
                  <a:pt x="29476" y="256462"/>
                </a:lnTo>
                <a:lnTo>
                  <a:pt x="23841" y="253870"/>
                </a:lnTo>
                <a:lnTo>
                  <a:pt x="18784" y="250270"/>
                </a:lnTo>
                <a:lnTo>
                  <a:pt x="14160" y="246238"/>
                </a:lnTo>
                <a:lnTo>
                  <a:pt x="10114" y="241342"/>
                </a:lnTo>
                <a:lnTo>
                  <a:pt x="6646" y="236302"/>
                </a:lnTo>
                <a:lnTo>
                  <a:pt x="3901" y="230686"/>
                </a:lnTo>
                <a:lnTo>
                  <a:pt x="1734" y="224638"/>
                </a:lnTo>
                <a:lnTo>
                  <a:pt x="433" y="218158"/>
                </a:lnTo>
                <a:lnTo>
                  <a:pt x="0" y="211535"/>
                </a:lnTo>
                <a:lnTo>
                  <a:pt x="433" y="205055"/>
                </a:lnTo>
                <a:lnTo>
                  <a:pt x="1734" y="198575"/>
                </a:lnTo>
                <a:lnTo>
                  <a:pt x="3901" y="192527"/>
                </a:lnTo>
                <a:lnTo>
                  <a:pt x="6646" y="187055"/>
                </a:lnTo>
                <a:lnTo>
                  <a:pt x="10114" y="181727"/>
                </a:lnTo>
                <a:lnTo>
                  <a:pt x="14160" y="177119"/>
                </a:lnTo>
                <a:lnTo>
                  <a:pt x="18784" y="172943"/>
                </a:lnTo>
                <a:lnTo>
                  <a:pt x="23841" y="169487"/>
                </a:lnTo>
                <a:lnTo>
                  <a:pt x="29476" y="166607"/>
                </a:lnTo>
                <a:lnTo>
                  <a:pt x="35400" y="164591"/>
                </a:lnTo>
                <a:lnTo>
                  <a:pt x="41758" y="163295"/>
                </a:lnTo>
                <a:lnTo>
                  <a:pt x="48260" y="162719"/>
                </a:lnTo>
                <a:lnTo>
                  <a:pt x="54906" y="163295"/>
                </a:lnTo>
                <a:lnTo>
                  <a:pt x="61264" y="164591"/>
                </a:lnTo>
                <a:lnTo>
                  <a:pt x="67332" y="166607"/>
                </a:lnTo>
                <a:lnTo>
                  <a:pt x="72968" y="169631"/>
                </a:lnTo>
                <a:lnTo>
                  <a:pt x="77880" y="173231"/>
                </a:lnTo>
                <a:lnTo>
                  <a:pt x="82648" y="177407"/>
                </a:lnTo>
                <a:lnTo>
                  <a:pt x="86694" y="182303"/>
                </a:lnTo>
                <a:lnTo>
                  <a:pt x="90017" y="187631"/>
                </a:lnTo>
                <a:lnTo>
                  <a:pt x="92907" y="193391"/>
                </a:lnTo>
                <a:lnTo>
                  <a:pt x="196940" y="193391"/>
                </a:lnTo>
                <a:lnTo>
                  <a:pt x="199686" y="187631"/>
                </a:lnTo>
                <a:lnTo>
                  <a:pt x="203009" y="182303"/>
                </a:lnTo>
                <a:lnTo>
                  <a:pt x="207199" y="177407"/>
                </a:lnTo>
                <a:lnTo>
                  <a:pt x="211678" y="173231"/>
                </a:lnTo>
                <a:lnTo>
                  <a:pt x="216880" y="169631"/>
                </a:lnTo>
                <a:lnTo>
                  <a:pt x="222515" y="166607"/>
                </a:lnTo>
                <a:lnTo>
                  <a:pt x="228439" y="164591"/>
                </a:lnTo>
                <a:lnTo>
                  <a:pt x="234797" y="163295"/>
                </a:lnTo>
                <a:lnTo>
                  <a:pt x="241444" y="162719"/>
                </a:lnTo>
                <a:lnTo>
                  <a:pt x="248090" y="163295"/>
                </a:lnTo>
                <a:lnTo>
                  <a:pt x="254303" y="164591"/>
                </a:lnTo>
                <a:lnTo>
                  <a:pt x="260372" y="166607"/>
                </a:lnTo>
                <a:lnTo>
                  <a:pt x="266007" y="169631"/>
                </a:lnTo>
                <a:lnTo>
                  <a:pt x="271209" y="173231"/>
                </a:lnTo>
                <a:lnTo>
                  <a:pt x="275832" y="177407"/>
                </a:lnTo>
                <a:lnTo>
                  <a:pt x="279878" y="182303"/>
                </a:lnTo>
                <a:lnTo>
                  <a:pt x="283346" y="187631"/>
                </a:lnTo>
                <a:lnTo>
                  <a:pt x="286091" y="193391"/>
                </a:lnTo>
                <a:lnTo>
                  <a:pt x="391425" y="193391"/>
                </a:lnTo>
                <a:lnTo>
                  <a:pt x="393882" y="187919"/>
                </a:lnTo>
                <a:lnTo>
                  <a:pt x="397060" y="183023"/>
                </a:lnTo>
                <a:lnTo>
                  <a:pt x="400673" y="178559"/>
                </a:lnTo>
                <a:lnTo>
                  <a:pt x="404863" y="174527"/>
                </a:lnTo>
                <a:lnTo>
                  <a:pt x="409631" y="171071"/>
                </a:lnTo>
                <a:lnTo>
                  <a:pt x="414544" y="168047"/>
                </a:lnTo>
                <a:lnTo>
                  <a:pt x="419890" y="165599"/>
                </a:lnTo>
                <a:lnTo>
                  <a:pt x="425670" y="164015"/>
                </a:lnTo>
                <a:lnTo>
                  <a:pt x="425670" y="32832"/>
                </a:lnTo>
                <a:lnTo>
                  <a:pt x="422780" y="30672"/>
                </a:lnTo>
                <a:lnTo>
                  <a:pt x="420179" y="28080"/>
                </a:lnTo>
                <a:lnTo>
                  <a:pt x="418301" y="25056"/>
                </a:lnTo>
                <a:lnTo>
                  <a:pt x="417145" y="21600"/>
                </a:lnTo>
                <a:lnTo>
                  <a:pt x="416711" y="17712"/>
                </a:lnTo>
                <a:lnTo>
                  <a:pt x="417145" y="13680"/>
                </a:lnTo>
                <a:lnTo>
                  <a:pt x="418445" y="9936"/>
                </a:lnTo>
                <a:lnTo>
                  <a:pt x="420323" y="6624"/>
                </a:lnTo>
                <a:lnTo>
                  <a:pt x="423213" y="3888"/>
                </a:lnTo>
                <a:lnTo>
                  <a:pt x="426392" y="1728"/>
                </a:lnTo>
                <a:lnTo>
                  <a:pt x="430004" y="576"/>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pic>
        <p:nvPicPr>
          <p:cNvPr id="6" name="Рисунок 5">
            <a:extLst>
              <a:ext uri="{FF2B5EF4-FFF2-40B4-BE49-F238E27FC236}">
                <a16:creationId xmlns:a16="http://schemas.microsoft.com/office/drawing/2014/main" id="{0333C83D-60EE-4C93-BAA9-67FC62459F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296" y="4459440"/>
            <a:ext cx="1817565" cy="1817565"/>
          </a:xfrm>
          <a:prstGeom prst="rect">
            <a:avLst/>
          </a:prstGeom>
        </p:spPr>
      </p:pic>
      <p:pic>
        <p:nvPicPr>
          <p:cNvPr id="20" name="Рисунок 19">
            <a:extLst>
              <a:ext uri="{FF2B5EF4-FFF2-40B4-BE49-F238E27FC236}">
                <a16:creationId xmlns:a16="http://schemas.microsoft.com/office/drawing/2014/main" id="{2F0E2240-5146-4847-B85C-02F1327E8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4454" y="1322096"/>
            <a:ext cx="1729839" cy="1729839"/>
          </a:xfrm>
          <a:prstGeom prst="rect">
            <a:avLst/>
          </a:prstGeom>
        </p:spPr>
      </p:pic>
    </p:spTree>
    <p:extLst>
      <p:ext uri="{BB962C8B-B14F-4D97-AF65-F5344CB8AC3E}">
        <p14:creationId xmlns:p14="http://schemas.microsoft.com/office/powerpoint/2010/main" val="46277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Основной справочный материал</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stretch>
            <a:fillRect/>
          </a:stretch>
        </p:blipFill>
        <p:spPr>
          <a:xfrm>
            <a:off x="7105146" y="1547249"/>
            <a:ext cx="3334254" cy="4798373"/>
          </a:xfrm>
          <a:prstGeom prst="rect">
            <a:avLst/>
          </a:prstGeom>
        </p:spPr>
      </p:pic>
      <p:sp>
        <p:nvSpPr>
          <p:cNvPr id="71" name="TextBox 70"/>
          <p:cNvSpPr txBox="1"/>
          <p:nvPr/>
        </p:nvSpPr>
        <p:spPr>
          <a:xfrm>
            <a:off x="830630" y="3092355"/>
            <a:ext cx="6132120"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Основной материал лекций будет составляться при помощи книги Стивена </a:t>
            </a:r>
            <a:r>
              <a:rPr lang="ru-RU" sz="1400" dirty="0" err="1">
                <a:latin typeface="Arial" panose="020B0604020202020204" pitchFamily="34" charset="0"/>
                <a:cs typeface="Arial" panose="020B0604020202020204" pitchFamily="34" charset="0"/>
              </a:rPr>
              <a:t>Скиена</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Алгоримты</a:t>
            </a:r>
            <a:r>
              <a:rPr lang="ru-RU" sz="1400" dirty="0">
                <a:latin typeface="Arial" panose="020B0604020202020204" pitchFamily="34" charset="0"/>
                <a:cs typeface="Arial" panose="020B0604020202020204" pitchFamily="34" charset="0"/>
              </a:rPr>
              <a:t>, Руководство по разработке.</a:t>
            </a:r>
          </a:p>
          <a:p>
            <a:pPr>
              <a:lnSpc>
                <a:spcPct val="150000"/>
              </a:lnSpc>
            </a:pPr>
            <a:r>
              <a:rPr lang="ru-RU" sz="1400" dirty="0">
                <a:latin typeface="Arial" panose="020B0604020202020204" pitchFamily="34" charset="0"/>
                <a:cs typeface="Arial" panose="020B0604020202020204" pitchFamily="34" charset="0"/>
              </a:rPr>
              <a:t>Книга имеется в русском переводе и добавлена в </a:t>
            </a:r>
            <a:r>
              <a:rPr lang="ru-RU" sz="1400" dirty="0" err="1">
                <a:latin typeface="Arial" panose="020B0604020202020204" pitchFamily="34" charset="0"/>
                <a:cs typeface="Arial" panose="020B0604020202020204" pitchFamily="34" charset="0"/>
              </a:rPr>
              <a:t>репозиторий</a:t>
            </a:r>
            <a:r>
              <a:rPr lang="ru-RU"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Помимо этой книги будут использоваться и прочие, но основной опорой будет именно эта.</a:t>
            </a:r>
          </a:p>
        </p:txBody>
      </p:sp>
    </p:spTree>
    <p:extLst>
      <p:ext uri="{BB962C8B-B14F-4D97-AF65-F5344CB8AC3E}">
        <p14:creationId xmlns:p14="http://schemas.microsoft.com/office/powerpoint/2010/main" val="166780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 собственно зачем?</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808506"/>
            <a:ext cx="7871633" cy="397031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Очевидный вопрос который может задать любой начинающий программист звучит так</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зачем мне алгоритмы? Это для математиков, это им интересно. На что опытный программист просто приведет примеры из практики</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Протоколы маршрутизации в сетях задействуют алгоритмы поиска кратчайшего пути.</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Криптография опирается на алгоритмы хеширования.</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Компьютерная графика опирается на множество вычислительных геометрических примитивов, которые используются и являются результатами алгоритмов.</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Индексация в базах данных опирается на структуру сбалансированных двоичных деревьев.</a:t>
            </a:r>
          </a:p>
          <a:p>
            <a:pPr marL="342900" indent="-342900">
              <a:lnSpc>
                <a:spcPct val="150000"/>
              </a:lnSpc>
              <a:buAutoNum type="arabicPeriod"/>
            </a:pPr>
            <a:r>
              <a:rPr lang="ru-RU" sz="1400" dirty="0">
                <a:latin typeface="Arial" panose="020B0604020202020204" pitchFamily="34" charset="0"/>
                <a:cs typeface="Arial" panose="020B0604020202020204" pitchFamily="34" charset="0"/>
              </a:rPr>
              <a:t>Сортировка диалогов в мессенджерах для корректного отображения актуальности загружаемых данных.</a:t>
            </a:r>
          </a:p>
          <a:p>
            <a:pPr marL="342900" indent="-342900">
              <a:lnSpc>
                <a:spcPct val="150000"/>
              </a:lnSpc>
              <a:buAutoNum type="arabicPeriod"/>
            </a:pPr>
            <a:endParaRPr lang="ru-RU" sz="1400" dirty="0">
              <a:latin typeface="Arial" panose="020B0604020202020204" pitchFamily="34" charset="0"/>
              <a:cs typeface="Arial" panose="020B0604020202020204" pitchFamily="34" charset="0"/>
            </a:endParaRPr>
          </a:p>
        </p:txBody>
      </p:sp>
      <p:pic>
        <p:nvPicPr>
          <p:cNvPr id="1026" name="Picture 2" descr="Мем: &amp;quot;А, собственно, зачем?&amp;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469" y="3793665"/>
            <a:ext cx="3723517" cy="266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Описание алгоритма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295219"/>
            <a:ext cx="11006718"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Любой алгоритм который мы встретим в процессе курса имеет свое четкое формализованное описание. Не всегда мы будем рассматривать его в правильном виде, но этот вид есть и о нем следует помнить.</a:t>
            </a:r>
          </a:p>
          <a:p>
            <a:pPr>
              <a:lnSpc>
                <a:spcPct val="150000"/>
              </a:lnSpc>
            </a:pPr>
            <a:endParaRPr lang="ru-RU" sz="1400" dirty="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Первой частью является четкая, часто математическая, постановка решаемой алгоритмом задачи.</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Второй частью является описание последовательности алгоритма. Онам может быть </a:t>
            </a:r>
            <a:r>
              <a:rPr lang="ru-RU" sz="1400" dirty="0" err="1">
                <a:latin typeface="Arial" panose="020B0604020202020204" pitchFamily="34" charset="0"/>
                <a:cs typeface="Arial" panose="020B0604020202020204" pitchFamily="34" charset="0"/>
              </a:rPr>
              <a:t>изложенна</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графических изображений, например блок-схем</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текста по пунктам описывающего алгоритм</a:t>
            </a:r>
            <a:r>
              <a:rPr lang="en-US" sz="1400" dirty="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a:latin typeface="Arial" panose="020B0604020202020204" pitchFamily="34" charset="0"/>
                <a:cs typeface="Arial" panose="020B0604020202020204" pitchFamily="34" charset="0"/>
              </a:rPr>
              <a:t>либо при помощи псевдо кода</a:t>
            </a:r>
            <a:r>
              <a:rPr lang="en-US" sz="1400" dirty="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Третьей частью является формальное, математическое доказательство правильности работы алгоритма. </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002" y="4246105"/>
            <a:ext cx="4071998" cy="2611895"/>
          </a:xfrm>
          <a:prstGeom prst="rect">
            <a:avLst/>
          </a:prstGeom>
        </p:spPr>
      </p:pic>
      <p:sp>
        <p:nvSpPr>
          <p:cNvPr id="8" name="Прямоугольник 7"/>
          <p:cNvSpPr/>
          <p:nvPr/>
        </p:nvSpPr>
        <p:spPr>
          <a:xfrm>
            <a:off x="830629" y="5352239"/>
            <a:ext cx="7349117" cy="1384995"/>
          </a:xfrm>
          <a:prstGeom prst="rect">
            <a:avLst/>
          </a:prstGeom>
        </p:spPr>
        <p:txBody>
          <a:bodyPr wrap="square">
            <a:spAutoFit/>
          </a:bodyPr>
          <a:lstStyle/>
          <a:p>
            <a:pPr marL="0" lvl="2">
              <a:lnSpc>
                <a:spcPct val="150000"/>
              </a:lnSpc>
            </a:pPr>
            <a:r>
              <a:rPr lang="ru-RU" sz="1400" i="1" dirty="0">
                <a:latin typeface="Arial" panose="020B0604020202020204" pitchFamily="34" charset="0"/>
                <a:cs typeface="Arial" panose="020B0604020202020204" pitchFamily="34" charset="0"/>
              </a:rPr>
              <a:t>Псевдо код как правило использует какой либо естественный язык, но структурируется согласно простейшим правилам написания кода и содержит классические конструкции условий и циклов. Для сложного алгоритма эти формы могут сочетаться друг с другом.</a:t>
            </a:r>
          </a:p>
        </p:txBody>
      </p:sp>
      <p:sp>
        <p:nvSpPr>
          <p:cNvPr id="10" name="Прямоугольник 9"/>
          <p:cNvSpPr/>
          <p:nvPr/>
        </p:nvSpPr>
        <p:spPr>
          <a:xfrm>
            <a:off x="830629" y="4296040"/>
            <a:ext cx="7339593" cy="1061829"/>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Как правило такое доказательство громоздкое и программисты ими не пользуются. Но корни всех алгоритмов лежат в математике, поэтому уважающий себя алгоритм доказательство имеет обязательно.</a:t>
            </a:r>
          </a:p>
        </p:txBody>
      </p:sp>
    </p:spTree>
    <p:extLst>
      <p:ext uri="{BB962C8B-B14F-4D97-AF65-F5344CB8AC3E}">
        <p14:creationId xmlns:p14="http://schemas.microsoft.com/office/powerpoint/2010/main" val="40301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Определение правильности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4616648"/>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При разработке алгоритмов очень важно быть уверенным, что ваш алгоритм работает правильно и способен давать вам адекватный выполняемой задаче ответ. К сожалению написать хорошее и правильное формальное математическое доказательство часто сложно, поэтому обычно действуют от обратного. Для алгоритмов пытаются привести контр примеры, т.е. найти способы сломать алгоритм и гарантировать неправильный результат. При этом </a:t>
            </a:r>
            <a:r>
              <a:rPr lang="ru-RU" sz="1400" b="1" dirty="0">
                <a:latin typeface="Arial" panose="020B0604020202020204" pitchFamily="34" charset="0"/>
                <a:cs typeface="Arial" panose="020B0604020202020204" pitchFamily="34" charset="0"/>
              </a:rPr>
              <a:t>контр пример должен быть простым и проверяемым</a:t>
            </a:r>
            <a:r>
              <a:rPr lang="ru-RU" sz="1400" dirty="0">
                <a:latin typeface="Arial" panose="020B0604020202020204" pitchFamily="34" charset="0"/>
                <a:cs typeface="Arial" panose="020B0604020202020204" pitchFamily="34" charset="0"/>
              </a:rPr>
              <a:t>. </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Само по себе отсутствие таких контр примеров </a:t>
            </a:r>
            <a:r>
              <a:rPr lang="ru-RU" sz="1400" b="1" dirty="0">
                <a:latin typeface="Arial" panose="020B0604020202020204" pitchFamily="34" charset="0"/>
                <a:cs typeface="Arial" panose="020B0604020202020204" pitchFamily="34" charset="0"/>
              </a:rPr>
              <a:t>не дает гарантии правильности</a:t>
            </a:r>
            <a:r>
              <a:rPr lang="ru-RU" sz="1400" dirty="0">
                <a:latin typeface="Arial" panose="020B0604020202020204" pitchFamily="34" charset="0"/>
                <a:cs typeface="Arial" panose="020B0604020202020204" pitchFamily="34" charset="0"/>
              </a:rPr>
              <a:t>, но позволяет уверится в жизнеспособности алгоритма для рассмотренных случаев. Таким образом отсекают очевидно неудачные алгоритмы, тратить время на доказательство которых </a:t>
            </a:r>
            <a:r>
              <a:rPr lang="ru-RU" sz="1400" dirty="0" err="1">
                <a:latin typeface="Arial" panose="020B0604020202020204" pitchFamily="34" charset="0"/>
                <a:cs typeface="Arial" panose="020B0604020202020204" pitchFamily="34" charset="0"/>
              </a:rPr>
              <a:t>бесмысленно</a:t>
            </a:r>
            <a:r>
              <a:rPr lang="ru-RU" sz="1400" dirty="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b="1" dirty="0">
                <a:latin typeface="Arial" panose="020B0604020202020204" pitchFamily="34" charset="0"/>
                <a:cs typeface="Arial" panose="020B0604020202020204" pitchFamily="34" charset="0"/>
              </a:rPr>
              <a:t>Для полноценного доказательства используется математика</a:t>
            </a:r>
            <a:r>
              <a:rPr lang="ru-RU" sz="1400" dirty="0">
                <a:latin typeface="Arial" panose="020B0604020202020204" pitchFamily="34" charset="0"/>
                <a:cs typeface="Arial" panose="020B0604020202020204" pitchFamily="34" charset="0"/>
              </a:rPr>
              <a:t>. Часто программисты применяют математическую индукцию, так как многие алгоритмы по своей природе рекурсивны или итеративный, и доказательство такого алгоритма произрастает из его природы. Но такие доказательства часто считаются неполноценными так как индукция подвержена ошибкам.</a:t>
            </a:r>
          </a:p>
        </p:txBody>
      </p:sp>
      <p:pic>
        <p:nvPicPr>
          <p:cNvPr id="3076" name="Picture 4" descr="reverse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3909" y="1722786"/>
            <a:ext cx="933617" cy="1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9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Как решать задачу?</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526297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 правило решая задачу которая предполагает разработку собственного алгоритма не требуется разрабатывать действительно полноценный алгоритм с нуля. В большинстве случаев решение вашей задачи можно свести к решению какой либо из задач классических структур</a:t>
            </a:r>
            <a:r>
              <a:rPr lang="en-US" sz="1400" dirty="0">
                <a:latin typeface="Arial" panose="020B0604020202020204" pitchFamily="34" charset="0"/>
                <a:cs typeface="Arial" panose="020B0604020202020204" pitchFamily="34" charset="0"/>
              </a:rPr>
              <a:t>:</a:t>
            </a:r>
          </a:p>
          <a:p>
            <a:pPr>
              <a:lnSpc>
                <a:spcPct val="150000"/>
              </a:lnSpc>
            </a:pPr>
            <a:r>
              <a:rPr lang="ru-RU" sz="1400" b="1" dirty="0">
                <a:latin typeface="Arial" panose="020B0604020202020204" pitchFamily="34" charset="0"/>
                <a:cs typeface="Arial" panose="020B0604020202020204" pitchFamily="34" charset="0"/>
              </a:rPr>
              <a:t>Перестановки</a:t>
            </a:r>
            <a:r>
              <a:rPr lang="ru-RU" sz="1400" dirty="0">
                <a:latin typeface="Arial" panose="020B0604020202020204" pitchFamily="34" charset="0"/>
                <a:cs typeface="Arial" panose="020B0604020202020204" pitchFamily="34" charset="0"/>
              </a:rPr>
              <a:t> – упорядоченное множество элементов. Ассоциируется с задачами поиска размещения, маршрута, границ, последовательности.</a:t>
            </a:r>
          </a:p>
          <a:p>
            <a:pPr>
              <a:lnSpc>
                <a:spcPct val="150000"/>
              </a:lnSpc>
            </a:pPr>
            <a:r>
              <a:rPr lang="ru-RU" sz="1400" b="1" dirty="0">
                <a:latin typeface="Arial" panose="020B0604020202020204" pitchFamily="34" charset="0"/>
                <a:cs typeface="Arial" panose="020B0604020202020204" pitchFamily="34" charset="0"/>
              </a:rPr>
              <a:t>Подмножество</a:t>
            </a:r>
            <a:r>
              <a:rPr lang="ru-RU" sz="1400" dirty="0">
                <a:latin typeface="Arial" panose="020B0604020202020204" pitchFamily="34" charset="0"/>
                <a:cs typeface="Arial" panose="020B0604020202020204" pitchFamily="34" charset="0"/>
              </a:rPr>
              <a:t> – выборка из некоторого множества. Ассоциируется с задачами поиска кластера, коллекции, комитета, группы, пакета, выборки.</a:t>
            </a:r>
          </a:p>
          <a:p>
            <a:pPr>
              <a:lnSpc>
                <a:spcPct val="150000"/>
              </a:lnSpc>
            </a:pPr>
            <a:r>
              <a:rPr lang="ru-RU" sz="1400" b="1" dirty="0">
                <a:latin typeface="Arial" panose="020B0604020202020204" pitchFamily="34" charset="0"/>
                <a:cs typeface="Arial" panose="020B0604020202020204" pitchFamily="34" charset="0"/>
              </a:rPr>
              <a:t>Дерево</a:t>
            </a:r>
            <a:r>
              <a:rPr lang="ru-RU" sz="1400" dirty="0">
                <a:latin typeface="Arial" panose="020B0604020202020204" pitchFamily="34" charset="0"/>
                <a:cs typeface="Arial" panose="020B0604020202020204" pitchFamily="34" charset="0"/>
              </a:rPr>
              <a:t> – иерархическое представление взаимосвязей между парами объектов. Ассоциируется с задачами поиска иерархии, отношений доминирования, отношений родства, организации.</a:t>
            </a:r>
          </a:p>
          <a:p>
            <a:pPr>
              <a:lnSpc>
                <a:spcPct val="150000"/>
              </a:lnSpc>
            </a:pPr>
            <a:r>
              <a:rPr lang="ru-RU" sz="1400" b="1" dirty="0">
                <a:latin typeface="Arial" panose="020B0604020202020204" pitchFamily="34" charset="0"/>
                <a:cs typeface="Arial" panose="020B0604020202020204" pitchFamily="34" charset="0"/>
              </a:rPr>
              <a:t>Граф</a:t>
            </a:r>
            <a:r>
              <a:rPr lang="ru-RU" sz="1400" dirty="0">
                <a:latin typeface="Arial" panose="020B0604020202020204" pitchFamily="34" charset="0"/>
                <a:cs typeface="Arial" panose="020B0604020202020204" pitchFamily="34" charset="0"/>
              </a:rPr>
              <a:t> – представления взаимоотношений между парами объектов. Ассоциируется с задачами поиска сети, схемы, инфраструктуры, взаимоотношений.</a:t>
            </a:r>
          </a:p>
          <a:p>
            <a:pPr>
              <a:lnSpc>
                <a:spcPct val="150000"/>
              </a:lnSpc>
            </a:pPr>
            <a:r>
              <a:rPr lang="ru-RU" sz="1400" b="1" dirty="0">
                <a:latin typeface="Arial" panose="020B0604020202020204" pitchFamily="34" charset="0"/>
                <a:cs typeface="Arial" panose="020B0604020202020204" pitchFamily="34" charset="0"/>
              </a:rPr>
              <a:t>Точка</a:t>
            </a:r>
            <a:r>
              <a:rPr lang="ru-RU" sz="1400" dirty="0">
                <a:latin typeface="Arial" panose="020B0604020202020204" pitchFamily="34" charset="0"/>
                <a:cs typeface="Arial" panose="020B0604020202020204" pitchFamily="34" charset="0"/>
              </a:rPr>
              <a:t> – места в геометрического пространства. Ассоциируется с задачами поиска с местонахождения, позиции, записи данных, расположении.</a:t>
            </a:r>
          </a:p>
          <a:p>
            <a:pPr>
              <a:lnSpc>
                <a:spcPct val="150000"/>
              </a:lnSpc>
            </a:pPr>
            <a:r>
              <a:rPr lang="ru-RU" sz="1400" b="1" dirty="0">
                <a:latin typeface="Arial" panose="020B0604020202020204" pitchFamily="34" charset="0"/>
                <a:cs typeface="Arial" panose="020B0604020202020204" pitchFamily="34" charset="0"/>
              </a:rPr>
              <a:t>Многоугольник</a:t>
            </a:r>
            <a:r>
              <a:rPr lang="ru-RU" sz="1400" dirty="0">
                <a:latin typeface="Arial" panose="020B0604020202020204" pitchFamily="34" charset="0"/>
                <a:cs typeface="Arial" panose="020B0604020202020204" pitchFamily="34" charset="0"/>
              </a:rPr>
              <a:t> – области геометрического пространства. Ассоциируется с … формы, региона, очертания, границы.</a:t>
            </a:r>
          </a:p>
          <a:p>
            <a:pPr>
              <a:lnSpc>
                <a:spcPct val="150000"/>
              </a:lnSpc>
            </a:pPr>
            <a:r>
              <a:rPr lang="ru-RU" sz="1400" b="1" dirty="0">
                <a:latin typeface="Arial" panose="020B0604020202020204" pitchFamily="34" charset="0"/>
                <a:cs typeface="Arial" panose="020B0604020202020204" pitchFamily="34" charset="0"/>
              </a:rPr>
              <a:t>Строка</a:t>
            </a:r>
            <a:r>
              <a:rPr lang="ru-RU" sz="1400" dirty="0">
                <a:latin typeface="Arial" panose="020B0604020202020204" pitchFamily="34" charset="0"/>
                <a:cs typeface="Arial" panose="020B0604020202020204" pitchFamily="34" charset="0"/>
              </a:rPr>
              <a:t> – последовательность символов или шаблонов. Ассоциируется с </a:t>
            </a:r>
            <a:r>
              <a:rPr lang="ru-RU" sz="1400" dirty="0" err="1">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 задачами поиска текстом, символами, шаблонами, метками.</a:t>
            </a:r>
          </a:p>
        </p:txBody>
      </p:sp>
      <p:pic>
        <p:nvPicPr>
          <p:cNvPr id="2050" name="Picture 2" descr="когда не смог решить задачу а другой смог,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0"/>
            <a:ext cx="1593645" cy="15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4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Модель </a:t>
            </a:r>
            <a:r>
              <a:rPr lang="en-US" sz="3200" dirty="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Гипотетический компьютер </a:t>
            </a:r>
            <a:r>
              <a:rPr lang="en-US" sz="1400" dirty="0">
                <a:latin typeface="Arial" panose="020B0604020202020204" pitchFamily="34" charset="0"/>
                <a:cs typeface="Arial" panose="020B0604020202020204" pitchFamily="34" charset="0"/>
              </a:rPr>
              <a:t>RAM</a:t>
            </a:r>
            <a:r>
              <a:rPr lang="ru-RU" sz="1400" dirty="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Любая простая операция (+, -, *, =, </a:t>
            </a:r>
            <a:r>
              <a:rPr lang="en-US" sz="1400" dirty="0">
                <a:latin typeface="Arial" panose="020B0604020202020204" pitchFamily="34" charset="0"/>
                <a:cs typeface="Arial" panose="020B0604020202020204" pitchFamily="34" charset="0"/>
              </a:rPr>
              <a:t>if</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call)</a:t>
            </a:r>
            <a:r>
              <a:rPr lang="ru-RU" sz="1400" dirty="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a:latin typeface="Arial" panose="020B0604020202020204" pitchFamily="34" charset="0"/>
                <a:cs typeface="Arial" panose="020B0604020202020204" pitchFamily="34" charset="0"/>
              </a:rPr>
              <a:t>кешей</a:t>
            </a:r>
            <a:r>
              <a:rPr lang="ru-RU" sz="1400" dirty="0">
                <a:latin typeface="Arial" panose="020B0604020202020204" pitchFamily="34" charset="0"/>
                <a:cs typeface="Arial" panose="020B0604020202020204" pitchFamily="34" charset="0"/>
              </a:rPr>
              <a:t>, а так же жестких дисков отсутствуют.</a:t>
            </a: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p>
        </p:txBody>
      </p:sp>
    </p:spTree>
    <p:extLst>
      <p:ext uri="{BB962C8B-B14F-4D97-AF65-F5344CB8AC3E}">
        <p14:creationId xmlns:p14="http://schemas.microsoft.com/office/powerpoint/2010/main" val="1178204570"/>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1424</TotalTime>
  <Words>3721</Words>
  <Application>Microsoft Office PowerPoint</Application>
  <PresentationFormat>Широкоэкранный</PresentationFormat>
  <Paragraphs>330</Paragraphs>
  <Slides>27</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27</vt:i4>
      </vt:variant>
    </vt:vector>
  </HeadingPairs>
  <TitlesOfParts>
    <vt:vector size="32"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135</cp:revision>
  <dcterms:created xsi:type="dcterms:W3CDTF">2018-10-31T17:08:02Z</dcterms:created>
  <dcterms:modified xsi:type="dcterms:W3CDTF">2024-02-05T10:05:11Z</dcterms:modified>
</cp:coreProperties>
</file>